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208"/>
  </p:notesMasterIdLst>
  <p:handoutMasterIdLst>
    <p:handoutMasterId r:id="rId209"/>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458" r:id="rId22"/>
    <p:sldId id="459"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696" y="90"/>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slide" Target="slides/slide178.xml"/><Relationship Id="rId186" Type="http://schemas.openxmlformats.org/officeDocument/2006/relationships/slide" Target="slides/slide183.xml"/><Relationship Id="rId211"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6" Type="http://schemas.openxmlformats.org/officeDocument/2006/relationships/slide" Target="slides/slide203.xml"/><Relationship Id="rId201" Type="http://schemas.openxmlformats.org/officeDocument/2006/relationships/slide" Target="slides/slide198.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theme" Target="theme/theme1.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handoutMaster" Target="handoutMasters/handoutMaster1.xml"/><Relationship Id="rId190" Type="http://schemas.openxmlformats.org/officeDocument/2006/relationships/slide" Target="slides/slide187.xml"/><Relationship Id="rId204" Type="http://schemas.openxmlformats.org/officeDocument/2006/relationships/slide" Target="slides/slide20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presProps" Target="presProps.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4/29/2016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4/29/2016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chemeClr val="tx1"/>
                </a:solidFill>
              </a:defRPr>
            </a:lvl1pPr>
          </a:lstStyle>
          <a:p>
            <a:pPr lvl="0"/>
            <a:r>
              <a:rPr lang="en-US" dirty="0"/>
              <a:t>Add the title of your presentation here</a:t>
            </a:r>
          </a:p>
        </p:txBody>
      </p:sp>
      <p:grpSp>
        <p:nvGrpSpPr>
          <p:cNvPr id="10" name="Group 9"/>
          <p:cNvGrpSpPr/>
          <p:nvPr userDrawn="1"/>
        </p:nvGrpSpPr>
        <p:grpSpPr>
          <a:xfrm>
            <a:off x="3389891" y="4862023"/>
            <a:ext cx="1874480" cy="238727"/>
            <a:chOff x="3519449" y="4886156"/>
            <a:chExt cx="1874480" cy="238727"/>
          </a:xfrm>
        </p:grpSpPr>
        <p:sp>
          <p:nvSpPr>
            <p:cNvPr id="11" name="Subtitle 1"/>
            <p:cNvSpPr txBox="1">
              <a:spLocks/>
            </p:cNvSpPr>
            <p:nvPr userDrawn="1"/>
          </p:nvSpPr>
          <p:spPr>
            <a:xfrm>
              <a:off x="3519449" y="4886156"/>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12" name="Picture 11" descr="sm_logo_reversed1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4796" y="4895292"/>
              <a:ext cx="1109133" cy="229591"/>
            </a:xfrm>
            <a:prstGeom prst="rect">
              <a:avLst/>
            </a:prstGeom>
          </p:spPr>
        </p:pic>
      </p:grpSp>
      <p:sp>
        <p:nvSpPr>
          <p:cNvPr id="3" name="Text Placeholder 2"/>
          <p:cNvSpPr>
            <a:spLocks noGrp="1"/>
          </p:cNvSpPr>
          <p:nvPr>
            <p:ph type="body" sz="quarter" idx="12"/>
          </p:nvPr>
        </p:nvSpPr>
        <p:spPr>
          <a:xfrm>
            <a:off x="257175" y="3732517"/>
            <a:ext cx="3897313" cy="374650"/>
          </a:xfrm>
        </p:spPr>
        <p:txBody>
          <a:bodyPr/>
          <a:lstStyle/>
          <a:p>
            <a:pPr lvl="0"/>
            <a:r>
              <a:rPr lang="en-US" dirty="0"/>
              <a:t>Click to edit Master text styles</a:t>
            </a:r>
          </a:p>
        </p:txBody>
      </p:sp>
    </p:spTree>
    <p:extLst>
      <p:ext uri="{BB962C8B-B14F-4D97-AF65-F5344CB8AC3E}">
        <p14:creationId xmlns:p14="http://schemas.microsoft.com/office/powerpoint/2010/main" val="44675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04788" y="3880918"/>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469270"/>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166774"/>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04788" y="4274702"/>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April 29, 2016</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65824561"/>
      </p:ext>
    </p:extLst>
  </p:cSld>
  <p:clrMap bg1="lt1" tx1="dk1" bg2="lt2" tx2="dk2" accent1="accent1" accent2="accent2" accent3="accent3" accent4="accent4" accent5="accent5" accent6="accent6" hlink="hlink" folHlink="folHlink"/>
  <p:sldLayoutIdLst>
    <p:sldLayoutId id="2147483674"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a:bodyPr>
          <a:lstStyle/>
          <a:p>
            <a:r>
              <a:t>RCAF Association Member Appreciation Survey</a:t>
            </a:r>
          </a:p>
        </p:txBody>
      </p:sp>
      <p:sp>
        <p:nvSpPr>
          <p:cNvPr id="3" name="Text Placeholder 2"/>
          <p:cNvSpPr>
            <a:spLocks noGrp="1"/>
          </p:cNvSpPr>
          <p:nvPr>
            <p:ph type="body" sz="quarter" idx="12"/>
          </p:nvPr>
        </p:nvSpPr>
        <p:spPr/>
        <p:txBody>
          <a:bodyPr/>
          <a:lstStyle/>
          <a:p>
            <a:r>
              <a:t>Saturday, February 06,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Q4: Which of the following categories best describes your employment status?</a:t>
            </a:r>
          </a:p>
        </p:txBody>
      </p:sp>
      <p:sp>
        <p:nvSpPr>
          <p:cNvPr id="3" name="Content Placeholder 2"/>
          <p:cNvSpPr>
            <a:spLocks noGrp="1"/>
          </p:cNvSpPr>
          <p:nvPr>
            <p:ph idx="1"/>
          </p:nvPr>
        </p:nvSpPr>
        <p:spPr/>
        <p:txBody>
          <a:bodyPr/>
          <a:lstStyle/>
          <a:p>
            <a:r>
              <a:t>Answered: 1,180    Skipped: 18</a:t>
            </a:r>
          </a:p>
        </p:txBody>
      </p:sp>
      <p:pic>
        <p:nvPicPr>
          <p:cNvPr id="4" name="Picture 3" descr="table869818528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Q52: Competition is natural - it is the law of nature.</a:t>
            </a:r>
          </a:p>
        </p:txBody>
      </p:sp>
      <p:sp>
        <p:nvSpPr>
          <p:cNvPr id="3" name="Content Placeholder 2"/>
          <p:cNvSpPr>
            <a:spLocks noGrp="1"/>
          </p:cNvSpPr>
          <p:nvPr>
            <p:ph idx="1"/>
          </p:nvPr>
        </p:nvSpPr>
        <p:spPr/>
        <p:txBody>
          <a:bodyPr/>
          <a:lstStyle/>
          <a:p>
            <a:r>
              <a:t>Answered: 416    Skipped: 782</a:t>
            </a:r>
          </a:p>
        </p:txBody>
      </p:sp>
      <p:pic>
        <p:nvPicPr>
          <p:cNvPr id="4" name="Picture 3" descr="table8885236120.png"/>
          <p:cNvPicPr>
            <a:picLocks noChangeAspect="1"/>
          </p:cNvPicPr>
          <p:nvPr/>
        </p:nvPicPr>
        <p:blipFill>
          <a:blip r:embed="rId2"/>
          <a:stretch>
            <a:fillRect/>
          </a:stretch>
        </p:blipFill>
        <p:spPr>
          <a:xfrm>
            <a:off x="1049658" y="1498491"/>
            <a:ext cx="8073571" cy="1088571"/>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Q53: Membership provides you with opportunities to network with other similarly-minded professionals in your field (civilian or military aerospace fields, or any relevant field evident in your community and your Wing)</a:t>
            </a:r>
          </a:p>
        </p:txBody>
      </p:sp>
      <p:sp>
        <p:nvSpPr>
          <p:cNvPr id="3" name="Content Placeholder 2"/>
          <p:cNvSpPr>
            <a:spLocks noGrp="1"/>
          </p:cNvSpPr>
          <p:nvPr>
            <p:ph idx="1"/>
          </p:nvPr>
        </p:nvSpPr>
        <p:spPr/>
        <p:txBody>
          <a:bodyPr/>
          <a:lstStyle/>
          <a:p>
            <a:r>
              <a:t>Answered: 420    Skipped: 778</a:t>
            </a:r>
          </a:p>
        </p:txBody>
      </p:sp>
      <p:pic>
        <p:nvPicPr>
          <p:cNvPr id="4" name="Picture 3" descr="chart872980315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Q53: Membership provides you with opportunities to network with other similarly-minded professionals in your field (civilian or military aerospace fields, or any relevant field evident in your community and your Wing)</a:t>
            </a:r>
          </a:p>
        </p:txBody>
      </p:sp>
      <p:sp>
        <p:nvSpPr>
          <p:cNvPr id="3" name="Content Placeholder 2"/>
          <p:cNvSpPr>
            <a:spLocks noGrp="1"/>
          </p:cNvSpPr>
          <p:nvPr>
            <p:ph idx="1"/>
          </p:nvPr>
        </p:nvSpPr>
        <p:spPr/>
        <p:txBody>
          <a:bodyPr/>
          <a:lstStyle/>
          <a:p>
            <a:r>
              <a:t>Answered: 420    Skipped: 778</a:t>
            </a:r>
          </a:p>
        </p:txBody>
      </p:sp>
      <p:pic>
        <p:nvPicPr>
          <p:cNvPr id="4" name="Picture 3" descr="table872980315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Q54: Democracies like Canada encourage participation in democratic and civil/civic activities; serving as a Wing executive member is an opportunity to gain leadership experience and thus offer something more to your community and strengthen Canadian democracy.</a:t>
            </a:r>
          </a:p>
        </p:txBody>
      </p:sp>
      <p:sp>
        <p:nvSpPr>
          <p:cNvPr id="3" name="Content Placeholder 2"/>
          <p:cNvSpPr>
            <a:spLocks noGrp="1"/>
          </p:cNvSpPr>
          <p:nvPr>
            <p:ph idx="1"/>
          </p:nvPr>
        </p:nvSpPr>
        <p:spPr/>
        <p:txBody>
          <a:bodyPr/>
          <a:lstStyle/>
          <a:p>
            <a:r>
              <a:t>Answered: 416    Skipped: 782</a:t>
            </a:r>
          </a:p>
        </p:txBody>
      </p:sp>
      <p:pic>
        <p:nvPicPr>
          <p:cNvPr id="4" name="Picture 3" descr="chart872981146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Q54: Democracies like Canada encourage participation in democratic and civil/civic activities; serving as a Wing executive member is an opportunity to gain leadership experience and thus offer something more to your community and strengthen Canadian democracy.</a:t>
            </a:r>
          </a:p>
        </p:txBody>
      </p:sp>
      <p:sp>
        <p:nvSpPr>
          <p:cNvPr id="3" name="Content Placeholder 2"/>
          <p:cNvSpPr>
            <a:spLocks noGrp="1"/>
          </p:cNvSpPr>
          <p:nvPr>
            <p:ph idx="1"/>
          </p:nvPr>
        </p:nvSpPr>
        <p:spPr/>
        <p:txBody>
          <a:bodyPr/>
          <a:lstStyle/>
          <a:p>
            <a:r>
              <a:t>Answered: 416    Skipped: 782</a:t>
            </a:r>
          </a:p>
        </p:txBody>
      </p:sp>
      <p:pic>
        <p:nvPicPr>
          <p:cNvPr id="4" name="Picture 3" descr="table872981146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Q55: My personal identity, independent of others, is very important to me</a:t>
            </a:r>
          </a:p>
        </p:txBody>
      </p:sp>
      <p:sp>
        <p:nvSpPr>
          <p:cNvPr id="3" name="Content Placeholder 2"/>
          <p:cNvSpPr>
            <a:spLocks noGrp="1"/>
          </p:cNvSpPr>
          <p:nvPr>
            <p:ph idx="1"/>
          </p:nvPr>
        </p:nvSpPr>
        <p:spPr/>
        <p:txBody>
          <a:bodyPr/>
          <a:lstStyle/>
          <a:p>
            <a:r>
              <a:t>Answered: 416    Skipped: 782</a:t>
            </a:r>
          </a:p>
        </p:txBody>
      </p:sp>
      <p:pic>
        <p:nvPicPr>
          <p:cNvPr id="4" name="Picture 3" descr="chart888522374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Q55: My personal identity, independent of others, is very important to me</a:t>
            </a:r>
          </a:p>
        </p:txBody>
      </p:sp>
      <p:sp>
        <p:nvSpPr>
          <p:cNvPr id="3" name="Content Placeholder 2"/>
          <p:cNvSpPr>
            <a:spLocks noGrp="1"/>
          </p:cNvSpPr>
          <p:nvPr>
            <p:ph idx="1"/>
          </p:nvPr>
        </p:nvSpPr>
        <p:spPr/>
        <p:txBody>
          <a:bodyPr/>
          <a:lstStyle/>
          <a:p>
            <a:r>
              <a:t>Answered: 416    Skipped: 782</a:t>
            </a:r>
          </a:p>
        </p:txBody>
      </p:sp>
      <p:pic>
        <p:nvPicPr>
          <p:cNvPr id="4" name="Picture 3" descr="table8885223740.png"/>
          <p:cNvPicPr>
            <a:picLocks noChangeAspect="1"/>
          </p:cNvPicPr>
          <p:nvPr/>
        </p:nvPicPr>
        <p:blipFill>
          <a:blip r:embed="rId2"/>
          <a:stretch>
            <a:fillRect/>
          </a:stretch>
        </p:blipFill>
        <p:spPr>
          <a:xfrm>
            <a:off x="1049658" y="1498491"/>
            <a:ext cx="6749142" cy="970642"/>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Q56: Serving in a leadership capacity provides you with a reference directory of members/practitioners and professional counterparts and friends.</a:t>
            </a:r>
          </a:p>
        </p:txBody>
      </p:sp>
      <p:sp>
        <p:nvSpPr>
          <p:cNvPr id="3" name="Content Placeholder 2"/>
          <p:cNvSpPr>
            <a:spLocks noGrp="1"/>
          </p:cNvSpPr>
          <p:nvPr>
            <p:ph idx="1"/>
          </p:nvPr>
        </p:nvSpPr>
        <p:spPr/>
        <p:txBody>
          <a:bodyPr/>
          <a:lstStyle/>
          <a:p>
            <a:r>
              <a:t>Answered: 416    Skipped: 782</a:t>
            </a:r>
          </a:p>
        </p:txBody>
      </p:sp>
      <p:pic>
        <p:nvPicPr>
          <p:cNvPr id="4" name="Picture 3" descr="chart872981684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Q56: Serving in a leadership capacity provides you with a reference directory of members/practitioners and professional counterparts and friends.</a:t>
            </a:r>
          </a:p>
        </p:txBody>
      </p:sp>
      <p:sp>
        <p:nvSpPr>
          <p:cNvPr id="3" name="Content Placeholder 2"/>
          <p:cNvSpPr>
            <a:spLocks noGrp="1"/>
          </p:cNvSpPr>
          <p:nvPr>
            <p:ph idx="1"/>
          </p:nvPr>
        </p:nvSpPr>
        <p:spPr/>
        <p:txBody>
          <a:bodyPr/>
          <a:lstStyle/>
          <a:p>
            <a:r>
              <a:t>Answered: 416    Skipped: 782</a:t>
            </a:r>
          </a:p>
        </p:txBody>
      </p:sp>
      <p:pic>
        <p:nvPicPr>
          <p:cNvPr id="4" name="Picture 3" descr="table8729816840.png"/>
          <p:cNvPicPr>
            <a:picLocks noChangeAspect="1"/>
          </p:cNvPicPr>
          <p:nvPr/>
        </p:nvPicPr>
        <p:blipFill>
          <a:blip r:embed="rId2"/>
          <a:stretch>
            <a:fillRect/>
          </a:stretch>
        </p:blipFill>
        <p:spPr>
          <a:xfrm>
            <a:off x="1049658" y="1498491"/>
            <a:ext cx="5778500" cy="1886857"/>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Q57: Membership provides member discounts or Wing discounts.</a:t>
            </a:r>
          </a:p>
        </p:txBody>
      </p:sp>
      <p:sp>
        <p:nvSpPr>
          <p:cNvPr id="3" name="Content Placeholder 2"/>
          <p:cNvSpPr>
            <a:spLocks noGrp="1"/>
          </p:cNvSpPr>
          <p:nvPr>
            <p:ph idx="1"/>
          </p:nvPr>
        </p:nvSpPr>
        <p:spPr/>
        <p:txBody>
          <a:bodyPr/>
          <a:lstStyle/>
          <a:p>
            <a:r>
              <a:t>Answered: 416    Skipped: 782</a:t>
            </a:r>
          </a:p>
        </p:txBody>
      </p:sp>
      <p:pic>
        <p:nvPicPr>
          <p:cNvPr id="4" name="Picture 3" descr="chart87298229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 Which of the following electronic devices do you use? (Please select all that apply.)</a:t>
            </a:r>
          </a:p>
        </p:txBody>
      </p:sp>
      <p:sp>
        <p:nvSpPr>
          <p:cNvPr id="3" name="Content Placeholder 2"/>
          <p:cNvSpPr>
            <a:spLocks noGrp="1"/>
          </p:cNvSpPr>
          <p:nvPr>
            <p:ph idx="1"/>
          </p:nvPr>
        </p:nvSpPr>
        <p:spPr/>
        <p:txBody>
          <a:bodyPr/>
          <a:lstStyle/>
          <a:p>
            <a:r>
              <a:t>Answered: 1,183    Skipped: 15</a:t>
            </a:r>
          </a:p>
        </p:txBody>
      </p:sp>
      <p:pic>
        <p:nvPicPr>
          <p:cNvPr id="4" name="Picture 3" descr="chart8698943660.png"/>
          <p:cNvPicPr>
            <a:picLocks noChangeAspect="1"/>
          </p:cNvPicPr>
          <p:nvPr/>
        </p:nvPicPr>
        <p:blipFill>
          <a:blip r:embed="rId2"/>
          <a:stretch>
            <a:fillRect/>
          </a:stretch>
        </p:blipFill>
        <p:spPr>
          <a:xfrm>
            <a:off x="2675258" y="927099"/>
            <a:ext cx="2957354" cy="3734033"/>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Q57: Membership provides member discounts or Wing discounts.</a:t>
            </a:r>
          </a:p>
        </p:txBody>
      </p:sp>
      <p:sp>
        <p:nvSpPr>
          <p:cNvPr id="3" name="Content Placeholder 2"/>
          <p:cNvSpPr>
            <a:spLocks noGrp="1"/>
          </p:cNvSpPr>
          <p:nvPr>
            <p:ph idx="1"/>
          </p:nvPr>
        </p:nvSpPr>
        <p:spPr/>
        <p:txBody>
          <a:bodyPr/>
          <a:lstStyle/>
          <a:p>
            <a:r>
              <a:t>Answered: 416    Skipped: 782</a:t>
            </a:r>
          </a:p>
        </p:txBody>
      </p:sp>
      <p:pic>
        <p:nvPicPr>
          <p:cNvPr id="4" name="Picture 3" descr="table872982292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Q58: It is important to me that I respect the decisions made by my groups.</a:t>
            </a:r>
          </a:p>
        </p:txBody>
      </p:sp>
      <p:sp>
        <p:nvSpPr>
          <p:cNvPr id="3" name="Content Placeholder 2"/>
          <p:cNvSpPr>
            <a:spLocks noGrp="1"/>
          </p:cNvSpPr>
          <p:nvPr>
            <p:ph idx="1"/>
          </p:nvPr>
        </p:nvSpPr>
        <p:spPr/>
        <p:txBody>
          <a:bodyPr/>
          <a:lstStyle/>
          <a:p>
            <a:r>
              <a:t>Answered: 415    Skipped: 783</a:t>
            </a:r>
          </a:p>
        </p:txBody>
      </p:sp>
      <p:pic>
        <p:nvPicPr>
          <p:cNvPr id="4" name="Picture 3" descr="chart888525853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Q58: It is important to me that I respect the decisions made by my groups.</a:t>
            </a:r>
          </a:p>
        </p:txBody>
      </p:sp>
      <p:sp>
        <p:nvSpPr>
          <p:cNvPr id="3" name="Content Placeholder 2"/>
          <p:cNvSpPr>
            <a:spLocks noGrp="1"/>
          </p:cNvSpPr>
          <p:nvPr>
            <p:ph idx="1"/>
          </p:nvPr>
        </p:nvSpPr>
        <p:spPr/>
        <p:txBody>
          <a:bodyPr/>
          <a:lstStyle/>
          <a:p>
            <a:r>
              <a:t>Answered: 415    Skipped: 783</a:t>
            </a:r>
          </a:p>
        </p:txBody>
      </p:sp>
      <p:pic>
        <p:nvPicPr>
          <p:cNvPr id="4" name="Picture 3" descr="table8885258530.png"/>
          <p:cNvPicPr>
            <a:picLocks noChangeAspect="1"/>
          </p:cNvPicPr>
          <p:nvPr/>
        </p:nvPicPr>
        <p:blipFill>
          <a:blip r:embed="rId2"/>
          <a:stretch>
            <a:fillRect/>
          </a:stretch>
        </p:blipFill>
        <p:spPr>
          <a:xfrm>
            <a:off x="1049658" y="1498491"/>
            <a:ext cx="6522357" cy="970642"/>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Q59: Membership gives me a chance to help promote a greater appreciation of the role and value of the civil and military aerospace field among practitioners.</a:t>
            </a:r>
          </a:p>
        </p:txBody>
      </p:sp>
      <p:sp>
        <p:nvSpPr>
          <p:cNvPr id="3" name="Content Placeholder 2"/>
          <p:cNvSpPr>
            <a:spLocks noGrp="1"/>
          </p:cNvSpPr>
          <p:nvPr>
            <p:ph idx="1"/>
          </p:nvPr>
        </p:nvSpPr>
        <p:spPr/>
        <p:txBody>
          <a:bodyPr/>
          <a:lstStyle/>
          <a:p>
            <a:r>
              <a:t>Answered: 418    Skipped: 780</a:t>
            </a:r>
          </a:p>
        </p:txBody>
      </p:sp>
      <p:pic>
        <p:nvPicPr>
          <p:cNvPr id="4" name="Picture 3" descr="chart872982954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Q59: Membership gives me a chance to help promote a greater appreciation of the role and value of the civil and military aerospace field among practitioners.</a:t>
            </a:r>
          </a:p>
        </p:txBody>
      </p:sp>
      <p:sp>
        <p:nvSpPr>
          <p:cNvPr id="3" name="Content Placeholder 2"/>
          <p:cNvSpPr>
            <a:spLocks noGrp="1"/>
          </p:cNvSpPr>
          <p:nvPr>
            <p:ph idx="1"/>
          </p:nvPr>
        </p:nvSpPr>
        <p:spPr/>
        <p:txBody>
          <a:bodyPr/>
          <a:lstStyle/>
          <a:p>
            <a:r>
              <a:t>Answered: 418    Skipped: 780</a:t>
            </a:r>
          </a:p>
        </p:txBody>
      </p:sp>
      <p:pic>
        <p:nvPicPr>
          <p:cNvPr id="4" name="Picture 3" descr="table872982954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Q60: Membership provides me with access to special products, tailored services, important programs, and unique suppliers (insurance, publications, knowledge products,...)</a:t>
            </a:r>
          </a:p>
        </p:txBody>
      </p:sp>
      <p:sp>
        <p:nvSpPr>
          <p:cNvPr id="3" name="Content Placeholder 2"/>
          <p:cNvSpPr>
            <a:spLocks noGrp="1"/>
          </p:cNvSpPr>
          <p:nvPr>
            <p:ph idx="1"/>
          </p:nvPr>
        </p:nvSpPr>
        <p:spPr/>
        <p:txBody>
          <a:bodyPr/>
          <a:lstStyle/>
          <a:p>
            <a:r>
              <a:t>Answered: 419    Skipped: 779</a:t>
            </a:r>
          </a:p>
        </p:txBody>
      </p:sp>
      <p:pic>
        <p:nvPicPr>
          <p:cNvPr id="4" name="Picture 3" descr="chart872983495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Q60: Membership provides me with access to special products, tailored services, important programs, and unique suppliers (insurance, publications, knowledge products,...)</a:t>
            </a:r>
          </a:p>
        </p:txBody>
      </p:sp>
      <p:sp>
        <p:nvSpPr>
          <p:cNvPr id="3" name="Content Placeholder 2"/>
          <p:cNvSpPr>
            <a:spLocks noGrp="1"/>
          </p:cNvSpPr>
          <p:nvPr>
            <p:ph idx="1"/>
          </p:nvPr>
        </p:nvSpPr>
        <p:spPr/>
        <p:txBody>
          <a:bodyPr/>
          <a:lstStyle/>
          <a:p>
            <a:r>
              <a:t>Answered: 419    Skipped: 779</a:t>
            </a:r>
          </a:p>
        </p:txBody>
      </p:sp>
      <p:pic>
        <p:nvPicPr>
          <p:cNvPr id="4" name="Picture 3" descr="table872983495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Q61: Leading a Wing gives me the opportunity to attract competent people into the RCAF Association, for the benefit of the civil and military aerospace field.</a:t>
            </a:r>
          </a:p>
        </p:txBody>
      </p:sp>
      <p:sp>
        <p:nvSpPr>
          <p:cNvPr id="3" name="Content Placeholder 2"/>
          <p:cNvSpPr>
            <a:spLocks noGrp="1"/>
          </p:cNvSpPr>
          <p:nvPr>
            <p:ph idx="1"/>
          </p:nvPr>
        </p:nvSpPr>
        <p:spPr/>
        <p:txBody>
          <a:bodyPr/>
          <a:lstStyle/>
          <a:p>
            <a:r>
              <a:t>Answered: 408    Skipped: 790</a:t>
            </a:r>
          </a:p>
        </p:txBody>
      </p:sp>
      <p:pic>
        <p:nvPicPr>
          <p:cNvPr id="4" name="Picture 3" descr="chart87298419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Q61: Leading a Wing gives me the opportunity to attract competent people into the RCAF Association, for the benefit of the civil and military aerospace field.</a:t>
            </a:r>
          </a:p>
        </p:txBody>
      </p:sp>
      <p:sp>
        <p:nvSpPr>
          <p:cNvPr id="3" name="Content Placeholder 2"/>
          <p:cNvSpPr>
            <a:spLocks noGrp="1"/>
          </p:cNvSpPr>
          <p:nvPr>
            <p:ph idx="1"/>
          </p:nvPr>
        </p:nvSpPr>
        <p:spPr/>
        <p:txBody>
          <a:bodyPr/>
          <a:lstStyle/>
          <a:p>
            <a:r>
              <a:t>Answered: 408    Skipped: 790</a:t>
            </a:r>
          </a:p>
        </p:txBody>
      </p:sp>
      <p:pic>
        <p:nvPicPr>
          <p:cNvPr id="4" name="Picture 3" descr="table8729841920.png"/>
          <p:cNvPicPr>
            <a:picLocks noChangeAspect="1"/>
          </p:cNvPicPr>
          <p:nvPr/>
        </p:nvPicPr>
        <p:blipFill>
          <a:blip r:embed="rId2"/>
          <a:stretch>
            <a:fillRect/>
          </a:stretch>
        </p:blipFill>
        <p:spPr>
          <a:xfrm>
            <a:off x="1049658" y="1498491"/>
            <a:ext cx="5805714" cy="1886857"/>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Q62: A leadership role in the RCAF Association provides me with the opportunity to provide awards and recognition for excellence in the civil and military aerospace field.</a:t>
            </a:r>
          </a:p>
        </p:txBody>
      </p:sp>
      <p:sp>
        <p:nvSpPr>
          <p:cNvPr id="3" name="Content Placeholder 2"/>
          <p:cNvSpPr>
            <a:spLocks noGrp="1"/>
          </p:cNvSpPr>
          <p:nvPr>
            <p:ph idx="1"/>
          </p:nvPr>
        </p:nvSpPr>
        <p:spPr/>
        <p:txBody>
          <a:bodyPr/>
          <a:lstStyle/>
          <a:p>
            <a:r>
              <a:t>Answered: 405    Skipped: 793</a:t>
            </a:r>
          </a:p>
        </p:txBody>
      </p:sp>
      <p:pic>
        <p:nvPicPr>
          <p:cNvPr id="4" name="Picture 3" descr="chart872984656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 Which of the following electronic devices do you use? (Please select all that apply.)</a:t>
            </a:r>
          </a:p>
        </p:txBody>
      </p:sp>
      <p:sp>
        <p:nvSpPr>
          <p:cNvPr id="3" name="Content Placeholder 2"/>
          <p:cNvSpPr>
            <a:spLocks noGrp="1"/>
          </p:cNvSpPr>
          <p:nvPr>
            <p:ph idx="1"/>
          </p:nvPr>
        </p:nvSpPr>
        <p:spPr/>
        <p:txBody>
          <a:bodyPr/>
          <a:lstStyle/>
          <a:p>
            <a:r>
              <a:t>Answered: 1,183    Skipped: 15</a:t>
            </a:r>
          </a:p>
        </p:txBody>
      </p:sp>
      <p:pic>
        <p:nvPicPr>
          <p:cNvPr id="4" name="Picture 3" descr="table8698943660.png"/>
          <p:cNvPicPr>
            <a:picLocks noChangeAspect="1"/>
          </p:cNvPicPr>
          <p:nvPr/>
        </p:nvPicPr>
        <p:blipFill>
          <a:blip r:embed="rId2"/>
          <a:stretch>
            <a:fillRect/>
          </a:stretch>
        </p:blipFill>
        <p:spPr>
          <a:xfrm>
            <a:off x="2491108" y="997789"/>
            <a:ext cx="3649342" cy="3059549"/>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Q62: A leadership role in the RCAF Association provides me with the opportunity to provide awards and recognition for excellence in the civil and military aerospace field.</a:t>
            </a:r>
          </a:p>
        </p:txBody>
      </p:sp>
      <p:sp>
        <p:nvSpPr>
          <p:cNvPr id="3" name="Content Placeholder 2"/>
          <p:cNvSpPr>
            <a:spLocks noGrp="1"/>
          </p:cNvSpPr>
          <p:nvPr>
            <p:ph idx="1"/>
          </p:nvPr>
        </p:nvSpPr>
        <p:spPr/>
        <p:txBody>
          <a:bodyPr/>
          <a:lstStyle/>
          <a:p>
            <a:r>
              <a:t>Answered: 405    Skipped: 793</a:t>
            </a:r>
          </a:p>
        </p:txBody>
      </p:sp>
      <p:pic>
        <p:nvPicPr>
          <p:cNvPr id="4" name="Picture 3" descr="table8729846560.png"/>
          <p:cNvPicPr>
            <a:picLocks noChangeAspect="1"/>
          </p:cNvPicPr>
          <p:nvPr/>
        </p:nvPicPr>
        <p:blipFill>
          <a:blip r:embed="rId2"/>
          <a:stretch>
            <a:fillRect/>
          </a:stretch>
        </p:blipFill>
        <p:spPr>
          <a:xfrm>
            <a:off x="1049658" y="1498491"/>
            <a:ext cx="5805714" cy="1886857"/>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Q63: Service in the RCAF Association permits me the opportunity to promote greater public awareness of contributions in the civil and military aerospace field</a:t>
            </a:r>
          </a:p>
        </p:txBody>
      </p:sp>
      <p:sp>
        <p:nvSpPr>
          <p:cNvPr id="3" name="Content Placeholder 2"/>
          <p:cNvSpPr>
            <a:spLocks noGrp="1"/>
          </p:cNvSpPr>
          <p:nvPr>
            <p:ph idx="1"/>
          </p:nvPr>
        </p:nvSpPr>
        <p:spPr/>
        <p:txBody>
          <a:bodyPr/>
          <a:lstStyle/>
          <a:p>
            <a:r>
              <a:t>Answered: 410    Skipped: 788</a:t>
            </a:r>
          </a:p>
        </p:txBody>
      </p:sp>
      <p:pic>
        <p:nvPicPr>
          <p:cNvPr id="4" name="Picture 3" descr="chart872985211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Q63: Service in the RCAF Association permits me the opportunity to promote greater public awareness of contributions in the civil and military aerospace field</a:t>
            </a:r>
          </a:p>
        </p:txBody>
      </p:sp>
      <p:sp>
        <p:nvSpPr>
          <p:cNvPr id="3" name="Content Placeholder 2"/>
          <p:cNvSpPr>
            <a:spLocks noGrp="1"/>
          </p:cNvSpPr>
          <p:nvPr>
            <p:ph idx="1"/>
          </p:nvPr>
        </p:nvSpPr>
        <p:spPr/>
        <p:txBody>
          <a:bodyPr/>
          <a:lstStyle/>
          <a:p>
            <a:r>
              <a:t>Answered: 410    Skipped: 788</a:t>
            </a:r>
          </a:p>
        </p:txBody>
      </p:sp>
      <p:pic>
        <p:nvPicPr>
          <p:cNvPr id="4" name="Picture 3" descr="table872985211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Q64: Select the best answer choice from the options below, to the following statement: The well-being of ALL my fellow Wing members is important to me.</a:t>
            </a:r>
          </a:p>
        </p:txBody>
      </p:sp>
      <p:sp>
        <p:nvSpPr>
          <p:cNvPr id="3" name="Content Placeholder 2"/>
          <p:cNvSpPr>
            <a:spLocks noGrp="1"/>
          </p:cNvSpPr>
          <p:nvPr>
            <p:ph idx="1"/>
          </p:nvPr>
        </p:nvSpPr>
        <p:spPr/>
        <p:txBody>
          <a:bodyPr/>
          <a:lstStyle/>
          <a:p>
            <a:r>
              <a:t>Answered: 416    Skipped: 782</a:t>
            </a:r>
          </a:p>
        </p:txBody>
      </p:sp>
      <p:pic>
        <p:nvPicPr>
          <p:cNvPr id="4" name="Picture 3" descr="chart888488974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Q64: Select the best answer choice from the options below, to the following statement: The well-being of ALL my fellow Wing members is important to me.</a:t>
            </a:r>
          </a:p>
        </p:txBody>
      </p:sp>
      <p:sp>
        <p:nvSpPr>
          <p:cNvPr id="3" name="Content Placeholder 2"/>
          <p:cNvSpPr>
            <a:spLocks noGrp="1"/>
          </p:cNvSpPr>
          <p:nvPr>
            <p:ph idx="1"/>
          </p:nvPr>
        </p:nvSpPr>
        <p:spPr/>
        <p:txBody>
          <a:bodyPr/>
          <a:lstStyle/>
          <a:p>
            <a:r>
              <a:t>Answered: 416    Skipped: 782</a:t>
            </a:r>
          </a:p>
        </p:txBody>
      </p:sp>
      <p:pic>
        <p:nvPicPr>
          <p:cNvPr id="4" name="Picture 3" descr="table888488974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Q65: Select the best answer choice from the options below, to the following statement: When a fellow Wing-member earns an RCAF Association award, I feel immense pride.</a:t>
            </a:r>
          </a:p>
        </p:txBody>
      </p:sp>
      <p:sp>
        <p:nvSpPr>
          <p:cNvPr id="3" name="Content Placeholder 2"/>
          <p:cNvSpPr>
            <a:spLocks noGrp="1"/>
          </p:cNvSpPr>
          <p:nvPr>
            <p:ph idx="1"/>
          </p:nvPr>
        </p:nvSpPr>
        <p:spPr/>
        <p:txBody>
          <a:bodyPr/>
          <a:lstStyle/>
          <a:p>
            <a:r>
              <a:t>Answered: 412    Skipped: 786</a:t>
            </a:r>
          </a:p>
        </p:txBody>
      </p:sp>
      <p:pic>
        <p:nvPicPr>
          <p:cNvPr id="4" name="Picture 3" descr="chart888491593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Q65: Select the best answer choice from the options below, to the following statement: When a fellow Wing-member earns an RCAF Association award, I feel immense pride.</a:t>
            </a:r>
          </a:p>
        </p:txBody>
      </p:sp>
      <p:sp>
        <p:nvSpPr>
          <p:cNvPr id="3" name="Content Placeholder 2"/>
          <p:cNvSpPr>
            <a:spLocks noGrp="1"/>
          </p:cNvSpPr>
          <p:nvPr>
            <p:ph idx="1"/>
          </p:nvPr>
        </p:nvSpPr>
        <p:spPr/>
        <p:txBody>
          <a:bodyPr/>
          <a:lstStyle/>
          <a:p>
            <a:r>
              <a:t>Answered: 412    Skipped: 786</a:t>
            </a:r>
          </a:p>
        </p:txBody>
      </p:sp>
      <p:pic>
        <p:nvPicPr>
          <p:cNvPr id="4" name="Picture 3" descr="table888491593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Q66: Select the best answer choice from the options below, to the following statement: It is imperative to maintain harmony within my Wing.</a:t>
            </a:r>
          </a:p>
        </p:txBody>
      </p:sp>
      <p:sp>
        <p:nvSpPr>
          <p:cNvPr id="3" name="Content Placeholder 2"/>
          <p:cNvSpPr>
            <a:spLocks noGrp="1"/>
          </p:cNvSpPr>
          <p:nvPr>
            <p:ph idx="1"/>
          </p:nvPr>
        </p:nvSpPr>
        <p:spPr/>
        <p:txBody>
          <a:bodyPr/>
          <a:lstStyle/>
          <a:p>
            <a:r>
              <a:t>Answered: 412    Skipped: 786</a:t>
            </a:r>
          </a:p>
        </p:txBody>
      </p:sp>
      <p:pic>
        <p:nvPicPr>
          <p:cNvPr id="4" name="Picture 3" descr="chart888494536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Q66: Select the best answer choice from the options below, to the following statement: It is imperative to maintain harmony within my Wing.</a:t>
            </a:r>
          </a:p>
        </p:txBody>
      </p:sp>
      <p:sp>
        <p:nvSpPr>
          <p:cNvPr id="3" name="Content Placeholder 2"/>
          <p:cNvSpPr>
            <a:spLocks noGrp="1"/>
          </p:cNvSpPr>
          <p:nvPr>
            <p:ph idx="1"/>
          </p:nvPr>
        </p:nvSpPr>
        <p:spPr/>
        <p:txBody>
          <a:bodyPr/>
          <a:lstStyle/>
          <a:p>
            <a:r>
              <a:t>Answered: 412    Skipped: 786</a:t>
            </a:r>
          </a:p>
        </p:txBody>
      </p:sp>
      <p:pic>
        <p:nvPicPr>
          <p:cNvPr id="4" name="Picture 3" descr="table888494536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Q67: Select the best answer choice from the options below, to the following statement: My happiness depends to a great extent on the happiness of my fellow Wing members.</a:t>
            </a:r>
          </a:p>
        </p:txBody>
      </p:sp>
      <p:sp>
        <p:nvSpPr>
          <p:cNvPr id="3" name="Content Placeholder 2"/>
          <p:cNvSpPr>
            <a:spLocks noGrp="1"/>
          </p:cNvSpPr>
          <p:nvPr>
            <p:ph idx="1"/>
          </p:nvPr>
        </p:nvSpPr>
        <p:spPr/>
        <p:txBody>
          <a:bodyPr/>
          <a:lstStyle/>
          <a:p>
            <a:r>
              <a:t>Answered: 411    Skipped: 787</a:t>
            </a:r>
          </a:p>
        </p:txBody>
      </p:sp>
      <p:pic>
        <p:nvPicPr>
          <p:cNvPr id="4" name="Picture 3" descr="chart888496003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 Did you ever serve in uniform (military, fire, police, other)?</a:t>
            </a:r>
          </a:p>
        </p:txBody>
      </p:sp>
      <p:sp>
        <p:nvSpPr>
          <p:cNvPr id="3" name="Content Placeholder 2"/>
          <p:cNvSpPr>
            <a:spLocks noGrp="1"/>
          </p:cNvSpPr>
          <p:nvPr>
            <p:ph idx="1"/>
          </p:nvPr>
        </p:nvSpPr>
        <p:spPr/>
        <p:txBody>
          <a:bodyPr/>
          <a:lstStyle/>
          <a:p>
            <a:r>
              <a:t>Answered: 1,171    Skipped: 27</a:t>
            </a:r>
          </a:p>
        </p:txBody>
      </p:sp>
      <p:pic>
        <p:nvPicPr>
          <p:cNvPr id="4" name="Picture 3" descr="chart8699744950.png"/>
          <p:cNvPicPr>
            <a:picLocks noChangeAspect="1"/>
          </p:cNvPicPr>
          <p:nvPr/>
        </p:nvPicPr>
        <p:blipFill>
          <a:blip r:embed="rId2"/>
          <a:stretch>
            <a:fillRect/>
          </a:stretch>
        </p:blipFill>
        <p:spPr>
          <a:xfrm>
            <a:off x="2141858" y="1042419"/>
            <a:ext cx="3700142" cy="3426057"/>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Q67: Select the best answer choice from the options below, to the following statement: My happiness depends to a great extent on the happiness of my fellow Wing members.</a:t>
            </a:r>
          </a:p>
        </p:txBody>
      </p:sp>
      <p:sp>
        <p:nvSpPr>
          <p:cNvPr id="3" name="Content Placeholder 2"/>
          <p:cNvSpPr>
            <a:spLocks noGrp="1"/>
          </p:cNvSpPr>
          <p:nvPr>
            <p:ph idx="1"/>
          </p:nvPr>
        </p:nvSpPr>
        <p:spPr/>
        <p:txBody>
          <a:bodyPr/>
          <a:lstStyle/>
          <a:p>
            <a:r>
              <a:t>Answered: 411    Skipped: 787</a:t>
            </a:r>
          </a:p>
        </p:txBody>
      </p:sp>
      <p:pic>
        <p:nvPicPr>
          <p:cNvPr id="4" name="Picture 3" descr="table888496003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Q68: Select the best answer choice from the options below, to the following statement: I enjoy being different and unique from others in many ways.</a:t>
            </a:r>
          </a:p>
        </p:txBody>
      </p:sp>
      <p:sp>
        <p:nvSpPr>
          <p:cNvPr id="3" name="Content Placeholder 2"/>
          <p:cNvSpPr>
            <a:spLocks noGrp="1"/>
          </p:cNvSpPr>
          <p:nvPr>
            <p:ph idx="1"/>
          </p:nvPr>
        </p:nvSpPr>
        <p:spPr/>
        <p:txBody>
          <a:bodyPr/>
          <a:lstStyle/>
          <a:p>
            <a:r>
              <a:t>Answered: 414    Skipped: 784</a:t>
            </a:r>
          </a:p>
        </p:txBody>
      </p:sp>
      <p:pic>
        <p:nvPicPr>
          <p:cNvPr id="4" name="Picture 3" descr="chart888497307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Q68: Select the best answer choice from the options below, to the following statement: I enjoy being different and unique from others in many ways.</a:t>
            </a:r>
          </a:p>
        </p:txBody>
      </p:sp>
      <p:sp>
        <p:nvSpPr>
          <p:cNvPr id="3" name="Content Placeholder 2"/>
          <p:cNvSpPr>
            <a:spLocks noGrp="1"/>
          </p:cNvSpPr>
          <p:nvPr>
            <p:ph idx="1"/>
          </p:nvPr>
        </p:nvSpPr>
        <p:spPr/>
        <p:txBody>
          <a:bodyPr/>
          <a:lstStyle/>
          <a:p>
            <a:r>
              <a:t>Answered: 414    Skipped: 784</a:t>
            </a:r>
          </a:p>
        </p:txBody>
      </p:sp>
      <p:pic>
        <p:nvPicPr>
          <p:cNvPr id="4" name="Picture 3" descr="table888497307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Q69: Select the best answer choice from the options below, to the following statement: To me, pleasure is spending time with others.</a:t>
            </a:r>
          </a:p>
        </p:txBody>
      </p:sp>
      <p:sp>
        <p:nvSpPr>
          <p:cNvPr id="3" name="Content Placeholder 2"/>
          <p:cNvSpPr>
            <a:spLocks noGrp="1"/>
          </p:cNvSpPr>
          <p:nvPr>
            <p:ph idx="1"/>
          </p:nvPr>
        </p:nvSpPr>
        <p:spPr/>
        <p:txBody>
          <a:bodyPr/>
          <a:lstStyle/>
          <a:p>
            <a:r>
              <a:t>Answered: 415    Skipped: 783</a:t>
            </a:r>
          </a:p>
        </p:txBody>
      </p:sp>
      <p:pic>
        <p:nvPicPr>
          <p:cNvPr id="4" name="Picture 3" descr="chart888498596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Q69: Select the best answer choice from the options below, to the following statement: To me, pleasure is spending time with others.</a:t>
            </a:r>
          </a:p>
        </p:txBody>
      </p:sp>
      <p:sp>
        <p:nvSpPr>
          <p:cNvPr id="3" name="Content Placeholder 2"/>
          <p:cNvSpPr>
            <a:spLocks noGrp="1"/>
          </p:cNvSpPr>
          <p:nvPr>
            <p:ph idx="1"/>
          </p:nvPr>
        </p:nvSpPr>
        <p:spPr/>
        <p:txBody>
          <a:bodyPr/>
          <a:lstStyle/>
          <a:p>
            <a:r>
              <a:t>Answered: 415    Skipped: 783</a:t>
            </a:r>
          </a:p>
        </p:txBody>
      </p:sp>
      <p:pic>
        <p:nvPicPr>
          <p:cNvPr id="4" name="Picture 3" descr="table888498596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Q70: Select the best answer choice from the options below, to the following statement: I prefer to be direct and forthright, when discussing things with my fellow Wing Executive members and others.</a:t>
            </a:r>
          </a:p>
        </p:txBody>
      </p:sp>
      <p:sp>
        <p:nvSpPr>
          <p:cNvPr id="3" name="Content Placeholder 2"/>
          <p:cNvSpPr>
            <a:spLocks noGrp="1"/>
          </p:cNvSpPr>
          <p:nvPr>
            <p:ph idx="1"/>
          </p:nvPr>
        </p:nvSpPr>
        <p:spPr/>
        <p:txBody>
          <a:bodyPr/>
          <a:lstStyle/>
          <a:p>
            <a:r>
              <a:t>Answered: 414    Skipped: 784</a:t>
            </a:r>
          </a:p>
        </p:txBody>
      </p:sp>
      <p:pic>
        <p:nvPicPr>
          <p:cNvPr id="4" name="Picture 3" descr="chart888502488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Q70: Select the best answer choice from the options below, to the following statement: I prefer to be direct and forthright, when discussing things with my fellow Wing Executive members and others.</a:t>
            </a:r>
          </a:p>
        </p:txBody>
      </p:sp>
      <p:sp>
        <p:nvSpPr>
          <p:cNvPr id="3" name="Content Placeholder 2"/>
          <p:cNvSpPr>
            <a:spLocks noGrp="1"/>
          </p:cNvSpPr>
          <p:nvPr>
            <p:ph idx="1"/>
          </p:nvPr>
        </p:nvSpPr>
        <p:spPr/>
        <p:txBody>
          <a:bodyPr/>
          <a:lstStyle/>
          <a:p>
            <a:r>
              <a:t>Answered: 414    Skipped: 784</a:t>
            </a:r>
          </a:p>
        </p:txBody>
      </p:sp>
      <p:pic>
        <p:nvPicPr>
          <p:cNvPr id="4" name="Picture 3" descr="table888502488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Q71: It is important that I do my job better than others.</a:t>
            </a:r>
          </a:p>
        </p:txBody>
      </p:sp>
      <p:sp>
        <p:nvSpPr>
          <p:cNvPr id="3" name="Content Placeholder 2"/>
          <p:cNvSpPr>
            <a:spLocks noGrp="1"/>
          </p:cNvSpPr>
          <p:nvPr>
            <p:ph idx="1"/>
          </p:nvPr>
        </p:nvSpPr>
        <p:spPr/>
        <p:txBody>
          <a:bodyPr/>
          <a:lstStyle/>
          <a:p>
            <a:r>
              <a:t>Answered: 404    Skipped: 794</a:t>
            </a:r>
          </a:p>
        </p:txBody>
      </p:sp>
      <p:pic>
        <p:nvPicPr>
          <p:cNvPr id="4" name="Picture 3" descr="chart888520379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Q71: It is important that I do my job better than others.</a:t>
            </a:r>
          </a:p>
        </p:txBody>
      </p:sp>
      <p:sp>
        <p:nvSpPr>
          <p:cNvPr id="3" name="Content Placeholder 2"/>
          <p:cNvSpPr>
            <a:spLocks noGrp="1"/>
          </p:cNvSpPr>
          <p:nvPr>
            <p:ph idx="1"/>
          </p:nvPr>
        </p:nvSpPr>
        <p:spPr/>
        <p:txBody>
          <a:bodyPr/>
          <a:lstStyle/>
          <a:p>
            <a:r>
              <a:t>Answered: 404    Skipped: 794</a:t>
            </a:r>
          </a:p>
        </p:txBody>
      </p:sp>
      <p:pic>
        <p:nvPicPr>
          <p:cNvPr id="4" name="Picture 3" descr="table8885203790.png"/>
          <p:cNvPicPr>
            <a:picLocks noChangeAspect="1"/>
          </p:cNvPicPr>
          <p:nvPr/>
        </p:nvPicPr>
        <p:blipFill>
          <a:blip r:embed="rId2"/>
          <a:stretch>
            <a:fillRect/>
          </a:stretch>
        </p:blipFill>
        <p:spPr>
          <a:xfrm>
            <a:off x="1049658" y="1498491"/>
            <a:ext cx="6576785" cy="970642"/>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Q72: Winning is everything.</a:t>
            </a:r>
          </a:p>
        </p:txBody>
      </p:sp>
      <p:sp>
        <p:nvSpPr>
          <p:cNvPr id="3" name="Content Placeholder 2"/>
          <p:cNvSpPr>
            <a:spLocks noGrp="1"/>
          </p:cNvSpPr>
          <p:nvPr>
            <p:ph idx="1"/>
          </p:nvPr>
        </p:nvSpPr>
        <p:spPr/>
        <p:txBody>
          <a:bodyPr/>
          <a:lstStyle/>
          <a:p>
            <a:r>
              <a:t>Answered: 411    Skipped: 787</a:t>
            </a:r>
          </a:p>
        </p:txBody>
      </p:sp>
      <p:pic>
        <p:nvPicPr>
          <p:cNvPr id="4" name="Picture 3" descr="chart88852704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Q6: Did you ever serve in uniform (military, fire, police, other)?</a:t>
            </a:r>
          </a:p>
        </p:txBody>
      </p:sp>
      <p:sp>
        <p:nvSpPr>
          <p:cNvPr id="3" name="Content Placeholder 2"/>
          <p:cNvSpPr>
            <a:spLocks noGrp="1"/>
          </p:cNvSpPr>
          <p:nvPr>
            <p:ph idx="1"/>
          </p:nvPr>
        </p:nvSpPr>
        <p:spPr/>
        <p:txBody>
          <a:bodyPr/>
          <a:lstStyle/>
          <a:p>
            <a:r>
              <a:t>Answered: 1,171    Skipped: 27</a:t>
            </a:r>
          </a:p>
        </p:txBody>
      </p:sp>
      <p:pic>
        <p:nvPicPr>
          <p:cNvPr id="4" name="Picture 3" descr="table8699744950.png"/>
          <p:cNvPicPr>
            <a:picLocks noChangeAspect="1"/>
          </p:cNvPicPr>
          <p:nvPr/>
        </p:nvPicPr>
        <p:blipFill>
          <a:blip r:embed="rId2"/>
          <a:stretch>
            <a:fillRect/>
          </a:stretch>
        </p:blipFill>
        <p:spPr>
          <a:xfrm>
            <a:off x="2160908" y="1395505"/>
            <a:ext cx="3166742" cy="2143149"/>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Q72: Winning is everything.</a:t>
            </a:r>
          </a:p>
        </p:txBody>
      </p:sp>
      <p:sp>
        <p:nvSpPr>
          <p:cNvPr id="3" name="Content Placeholder 2"/>
          <p:cNvSpPr>
            <a:spLocks noGrp="1"/>
          </p:cNvSpPr>
          <p:nvPr>
            <p:ph idx="1"/>
          </p:nvPr>
        </p:nvSpPr>
        <p:spPr/>
        <p:txBody>
          <a:bodyPr/>
          <a:lstStyle/>
          <a:p>
            <a:r>
              <a:t>Answered: 411    Skipped: 787</a:t>
            </a:r>
          </a:p>
        </p:txBody>
      </p:sp>
      <p:pic>
        <p:nvPicPr>
          <p:cNvPr id="4" name="Picture 3" descr="table8885270420.png"/>
          <p:cNvPicPr>
            <a:picLocks noChangeAspect="1"/>
          </p:cNvPicPr>
          <p:nvPr/>
        </p:nvPicPr>
        <p:blipFill>
          <a:blip r:embed="rId2"/>
          <a:stretch>
            <a:fillRect/>
          </a:stretch>
        </p:blipFill>
        <p:spPr>
          <a:xfrm>
            <a:off x="1049658" y="1498491"/>
            <a:ext cx="6486071" cy="970642"/>
          </a:xfrm>
          <a:prstGeom prst="rect">
            <a:avLst/>
          </a:prstGeo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Q73: What digital (computer) skills do you believe everyone in your Wing needs now? (Select all you feel apply)</a:t>
            </a:r>
          </a:p>
        </p:txBody>
      </p:sp>
      <p:sp>
        <p:nvSpPr>
          <p:cNvPr id="3" name="Content Placeholder 2"/>
          <p:cNvSpPr>
            <a:spLocks noGrp="1"/>
          </p:cNvSpPr>
          <p:nvPr>
            <p:ph idx="1"/>
          </p:nvPr>
        </p:nvSpPr>
        <p:spPr/>
        <p:txBody>
          <a:bodyPr/>
          <a:lstStyle/>
          <a:p>
            <a:r>
              <a:t>Answered: 411    Skipped: 787</a:t>
            </a:r>
          </a:p>
        </p:txBody>
      </p:sp>
      <p:pic>
        <p:nvPicPr>
          <p:cNvPr id="4" name="Picture 3" descr="chart8891273910.png"/>
          <p:cNvPicPr>
            <a:picLocks noChangeAspect="1"/>
          </p:cNvPicPr>
          <p:nvPr/>
        </p:nvPicPr>
        <p:blipFill>
          <a:blip r:embed="rId2"/>
          <a:stretch>
            <a:fillRect/>
          </a:stretch>
        </p:blipFill>
        <p:spPr>
          <a:xfrm>
            <a:off x="1049658" y="1498491"/>
            <a:ext cx="5388428" cy="4535714"/>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Q73: What digital (computer) skills do you believe everyone in your Wing needs now? (Select all you feel apply)</a:t>
            </a:r>
          </a:p>
        </p:txBody>
      </p:sp>
      <p:sp>
        <p:nvSpPr>
          <p:cNvPr id="3" name="Content Placeholder 2"/>
          <p:cNvSpPr>
            <a:spLocks noGrp="1"/>
          </p:cNvSpPr>
          <p:nvPr>
            <p:ph idx="1"/>
          </p:nvPr>
        </p:nvSpPr>
        <p:spPr/>
        <p:txBody>
          <a:bodyPr/>
          <a:lstStyle/>
          <a:p>
            <a:r>
              <a:t>Answered: 411    Skipped: 787</a:t>
            </a:r>
          </a:p>
        </p:txBody>
      </p:sp>
      <p:pic>
        <p:nvPicPr>
          <p:cNvPr id="4" name="Picture 3" descr="table8891273910.png"/>
          <p:cNvPicPr>
            <a:picLocks noChangeAspect="1"/>
          </p:cNvPicPr>
          <p:nvPr/>
        </p:nvPicPr>
        <p:blipFill>
          <a:blip r:embed="rId2"/>
          <a:stretch>
            <a:fillRect/>
          </a:stretch>
        </p:blipFill>
        <p:spPr>
          <a:xfrm>
            <a:off x="1316358" y="1092091"/>
            <a:ext cx="5388428" cy="3356428"/>
          </a:xfrm>
          <a:prstGeom prst="rect">
            <a:avLst/>
          </a:prstGeo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Q74: How effective have you found the following communication methods for informing and learning from your members what they think, need and want?</a:t>
            </a:r>
          </a:p>
        </p:txBody>
      </p:sp>
      <p:sp>
        <p:nvSpPr>
          <p:cNvPr id="3" name="Content Placeholder 2"/>
          <p:cNvSpPr>
            <a:spLocks noGrp="1"/>
          </p:cNvSpPr>
          <p:nvPr>
            <p:ph idx="1"/>
          </p:nvPr>
        </p:nvSpPr>
        <p:spPr/>
        <p:txBody>
          <a:bodyPr/>
          <a:lstStyle/>
          <a:p>
            <a:r>
              <a:t>Answered: 415    Skipped: 783</a:t>
            </a:r>
          </a:p>
        </p:txBody>
      </p:sp>
      <p:pic>
        <p:nvPicPr>
          <p:cNvPr id="4" name="Picture 3" descr="chart8896257050.png"/>
          <p:cNvPicPr>
            <a:picLocks noChangeAspect="1"/>
          </p:cNvPicPr>
          <p:nvPr/>
        </p:nvPicPr>
        <p:blipFill>
          <a:blip r:embed="rId2"/>
          <a:stretch>
            <a:fillRect/>
          </a:stretch>
        </p:blipFill>
        <p:spPr>
          <a:xfrm>
            <a:off x="2781389" y="861221"/>
            <a:ext cx="2978061" cy="3760179"/>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Q74: How effective have you found the following communication methods for informing and learning from your members what they think, need and want?</a:t>
            </a:r>
          </a:p>
        </p:txBody>
      </p:sp>
      <p:sp>
        <p:nvSpPr>
          <p:cNvPr id="3" name="Content Placeholder 2"/>
          <p:cNvSpPr>
            <a:spLocks noGrp="1"/>
          </p:cNvSpPr>
          <p:nvPr>
            <p:ph idx="1"/>
          </p:nvPr>
        </p:nvSpPr>
        <p:spPr/>
        <p:txBody>
          <a:bodyPr/>
          <a:lstStyle/>
          <a:p>
            <a:r>
              <a:t>Answered: 415    Skipped: 783</a:t>
            </a:r>
          </a:p>
        </p:txBody>
      </p:sp>
      <p:pic>
        <p:nvPicPr>
          <p:cNvPr id="4" name="Picture 3" descr="table8896257050.png"/>
          <p:cNvPicPr>
            <a:picLocks noChangeAspect="1"/>
          </p:cNvPicPr>
          <p:nvPr/>
        </p:nvPicPr>
        <p:blipFill>
          <a:blip r:embed="rId2"/>
          <a:stretch>
            <a:fillRect/>
          </a:stretch>
        </p:blipFill>
        <p:spPr>
          <a:xfrm>
            <a:off x="2210148" y="861220"/>
            <a:ext cx="3041302" cy="3958197"/>
          </a:xfrm>
          <a:prstGeom prst="rect">
            <a:avLst/>
          </a:prstGeo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Q76: How effective have you found the following means of communication?</a:t>
            </a:r>
          </a:p>
        </p:txBody>
      </p:sp>
      <p:sp>
        <p:nvSpPr>
          <p:cNvPr id="3" name="Content Placeholder 2"/>
          <p:cNvSpPr>
            <a:spLocks noGrp="1"/>
          </p:cNvSpPr>
          <p:nvPr>
            <p:ph idx="1"/>
          </p:nvPr>
        </p:nvSpPr>
        <p:spPr/>
        <p:txBody>
          <a:bodyPr/>
          <a:lstStyle/>
          <a:p>
            <a:r>
              <a:t>Answered: 530    Skipped: 668</a:t>
            </a:r>
          </a:p>
        </p:txBody>
      </p:sp>
      <p:pic>
        <p:nvPicPr>
          <p:cNvPr id="4" name="Picture 3" descr="chart8957300740.png"/>
          <p:cNvPicPr>
            <a:picLocks noChangeAspect="1"/>
          </p:cNvPicPr>
          <p:nvPr/>
        </p:nvPicPr>
        <p:blipFill>
          <a:blip r:embed="rId2"/>
          <a:stretch>
            <a:fillRect/>
          </a:stretch>
        </p:blipFill>
        <p:spPr>
          <a:xfrm>
            <a:off x="1925958" y="1167828"/>
            <a:ext cx="4747892" cy="3197234"/>
          </a:xfrm>
          <a:prstGeom prst="rect">
            <a:avLst/>
          </a:prstGeom>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Q76: How effective have you found the following means of communication?</a:t>
            </a:r>
          </a:p>
        </p:txBody>
      </p:sp>
      <p:sp>
        <p:nvSpPr>
          <p:cNvPr id="3" name="Content Placeholder 2"/>
          <p:cNvSpPr>
            <a:spLocks noGrp="1"/>
          </p:cNvSpPr>
          <p:nvPr>
            <p:ph idx="1"/>
          </p:nvPr>
        </p:nvSpPr>
        <p:spPr/>
        <p:txBody>
          <a:bodyPr/>
          <a:lstStyle/>
          <a:p>
            <a:r>
              <a:t>Answered: 530    Skipped: 668</a:t>
            </a:r>
          </a:p>
        </p:txBody>
      </p:sp>
      <p:pic>
        <p:nvPicPr>
          <p:cNvPr id="4" name="Picture 3" descr="table8957300740.png"/>
          <p:cNvPicPr>
            <a:picLocks noChangeAspect="1"/>
          </p:cNvPicPr>
          <p:nvPr/>
        </p:nvPicPr>
        <p:blipFill>
          <a:blip r:embed="rId2"/>
          <a:stretch>
            <a:fillRect/>
          </a:stretch>
        </p:blipFill>
        <p:spPr>
          <a:xfrm>
            <a:off x="2249809" y="861221"/>
            <a:ext cx="4747892" cy="3424083"/>
          </a:xfrm>
          <a:prstGeom prst="rect">
            <a:avLst/>
          </a:prstGeo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Q77: Choose from the options, below, how you feel about the following definition of the word membership: in exchange for their annual dues members benefit from a unique package of products and services they themselves help design, as a consequence of their desire to help shape the future affairs of their association</a:t>
            </a:r>
          </a:p>
        </p:txBody>
      </p:sp>
      <p:sp>
        <p:nvSpPr>
          <p:cNvPr id="3" name="Content Placeholder 2"/>
          <p:cNvSpPr>
            <a:spLocks noGrp="1"/>
          </p:cNvSpPr>
          <p:nvPr>
            <p:ph idx="1"/>
          </p:nvPr>
        </p:nvSpPr>
        <p:spPr/>
        <p:txBody>
          <a:bodyPr/>
          <a:lstStyle/>
          <a:p>
            <a:r>
              <a:t>Answered: 518    Skipped: 680</a:t>
            </a:r>
          </a:p>
        </p:txBody>
      </p:sp>
      <p:pic>
        <p:nvPicPr>
          <p:cNvPr id="4" name="Picture 3" descr="chart8957355970.png"/>
          <p:cNvPicPr>
            <a:picLocks noChangeAspect="1"/>
          </p:cNvPicPr>
          <p:nvPr/>
        </p:nvPicPr>
        <p:blipFill>
          <a:blip r:embed="rId2"/>
          <a:stretch>
            <a:fillRect/>
          </a:stretch>
        </p:blipFill>
        <p:spPr>
          <a:xfrm>
            <a:off x="1995808" y="914291"/>
            <a:ext cx="5388428" cy="3719285"/>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Q77: Choose from the options, below, how you feel about the following definition of the word membership: in exchange for their annual dues members benefit from a unique package of products and services they themselves help design, as a consequence of their desire to help shape the future affairs of their association</a:t>
            </a:r>
          </a:p>
        </p:txBody>
      </p:sp>
      <p:sp>
        <p:nvSpPr>
          <p:cNvPr id="3" name="Content Placeholder 2"/>
          <p:cNvSpPr>
            <a:spLocks noGrp="1"/>
          </p:cNvSpPr>
          <p:nvPr>
            <p:ph idx="1"/>
          </p:nvPr>
        </p:nvSpPr>
        <p:spPr/>
        <p:txBody>
          <a:bodyPr/>
          <a:lstStyle/>
          <a:p>
            <a:r>
              <a:t>Answered: 518    Skipped: 680</a:t>
            </a:r>
          </a:p>
        </p:txBody>
      </p:sp>
      <p:pic>
        <p:nvPicPr>
          <p:cNvPr id="4" name="Picture 3" descr="table8957355970.png"/>
          <p:cNvPicPr>
            <a:picLocks noChangeAspect="1"/>
          </p:cNvPicPr>
          <p:nvPr/>
        </p:nvPicPr>
        <p:blipFill>
          <a:blip r:embed="rId2"/>
          <a:stretch>
            <a:fillRect/>
          </a:stretch>
        </p:blipFill>
        <p:spPr>
          <a:xfrm>
            <a:off x="1995808" y="1371491"/>
            <a:ext cx="5388428" cy="2195285"/>
          </a:xfrm>
          <a:prstGeom prst="rect">
            <a:avLst/>
          </a:prstGeom>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Q78: Do you believe associations like ours are capable of addressing the practical needs of individual members?</a:t>
            </a:r>
          </a:p>
        </p:txBody>
      </p:sp>
      <p:sp>
        <p:nvSpPr>
          <p:cNvPr id="3" name="Content Placeholder 2"/>
          <p:cNvSpPr>
            <a:spLocks noGrp="1"/>
          </p:cNvSpPr>
          <p:nvPr>
            <p:ph idx="1"/>
          </p:nvPr>
        </p:nvSpPr>
        <p:spPr/>
        <p:txBody>
          <a:bodyPr/>
          <a:lstStyle/>
          <a:p>
            <a:r>
              <a:t>Answered: 528    Skipped: 670</a:t>
            </a:r>
          </a:p>
        </p:txBody>
      </p:sp>
      <p:pic>
        <p:nvPicPr>
          <p:cNvPr id="4" name="Picture 3" descr="chart8957336640.png"/>
          <p:cNvPicPr>
            <a:picLocks noChangeAspect="1"/>
          </p:cNvPicPr>
          <p:nvPr/>
        </p:nvPicPr>
        <p:blipFill>
          <a:blip r:embed="rId2"/>
          <a:stretch>
            <a:fillRect/>
          </a:stretch>
        </p:blipFill>
        <p:spPr>
          <a:xfrm>
            <a:off x="2008508" y="861221"/>
            <a:ext cx="5388428" cy="37192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100" dirty="0"/>
              <a:t>Q9: Did you first join the RCAF Association as an Associate member or Regular member? (The Associate member category was created in 1970)</a:t>
            </a:r>
          </a:p>
        </p:txBody>
      </p:sp>
      <p:sp>
        <p:nvSpPr>
          <p:cNvPr id="3" name="Content Placeholder 2"/>
          <p:cNvSpPr>
            <a:spLocks noGrp="1"/>
          </p:cNvSpPr>
          <p:nvPr>
            <p:ph idx="1"/>
          </p:nvPr>
        </p:nvSpPr>
        <p:spPr/>
        <p:txBody>
          <a:bodyPr/>
          <a:lstStyle/>
          <a:p>
            <a:r>
              <a:t>Answered: 1,150    Skipped: 48</a:t>
            </a:r>
          </a:p>
        </p:txBody>
      </p:sp>
      <p:pic>
        <p:nvPicPr>
          <p:cNvPr id="4" name="Picture 3" descr="chart869965363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Q78: Do you believe associations like ours are capable of addressing the practical needs of individual members?</a:t>
            </a:r>
          </a:p>
        </p:txBody>
      </p:sp>
      <p:sp>
        <p:nvSpPr>
          <p:cNvPr id="3" name="Content Placeholder 2"/>
          <p:cNvSpPr>
            <a:spLocks noGrp="1"/>
          </p:cNvSpPr>
          <p:nvPr>
            <p:ph idx="1"/>
          </p:nvPr>
        </p:nvSpPr>
        <p:spPr/>
        <p:txBody>
          <a:bodyPr/>
          <a:lstStyle/>
          <a:p>
            <a:r>
              <a:t>Answered: 528    Skipped: 670</a:t>
            </a:r>
          </a:p>
        </p:txBody>
      </p:sp>
      <p:pic>
        <p:nvPicPr>
          <p:cNvPr id="4" name="Picture 3" descr="table895733664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Q79: What do you think are the most important functions of an association? Select only those three (3 only) which you believe to be the most important.</a:t>
            </a:r>
          </a:p>
        </p:txBody>
      </p:sp>
      <p:sp>
        <p:nvSpPr>
          <p:cNvPr id="3" name="Content Placeholder 2"/>
          <p:cNvSpPr>
            <a:spLocks noGrp="1"/>
          </p:cNvSpPr>
          <p:nvPr>
            <p:ph idx="1"/>
          </p:nvPr>
        </p:nvSpPr>
        <p:spPr/>
        <p:txBody>
          <a:bodyPr/>
          <a:lstStyle/>
          <a:p>
            <a:r>
              <a:t>Answered: 519    Skipped: 679</a:t>
            </a:r>
          </a:p>
        </p:txBody>
      </p:sp>
      <p:pic>
        <p:nvPicPr>
          <p:cNvPr id="4" name="Picture 3" descr="chart8957309880.png"/>
          <p:cNvPicPr>
            <a:picLocks noChangeAspect="1"/>
          </p:cNvPicPr>
          <p:nvPr/>
        </p:nvPicPr>
        <p:blipFill>
          <a:blip r:embed="rId2"/>
          <a:stretch>
            <a:fillRect/>
          </a:stretch>
        </p:blipFill>
        <p:spPr>
          <a:xfrm>
            <a:off x="2160908" y="861221"/>
            <a:ext cx="5388428" cy="4082142"/>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Q79: What do you think are the most important functions of an association? Select only those three (3 only) which you believe to be the most important.</a:t>
            </a:r>
          </a:p>
        </p:txBody>
      </p:sp>
      <p:sp>
        <p:nvSpPr>
          <p:cNvPr id="3" name="Content Placeholder 2"/>
          <p:cNvSpPr>
            <a:spLocks noGrp="1"/>
          </p:cNvSpPr>
          <p:nvPr>
            <p:ph idx="1"/>
          </p:nvPr>
        </p:nvSpPr>
        <p:spPr/>
        <p:txBody>
          <a:bodyPr/>
          <a:lstStyle/>
          <a:p>
            <a:r>
              <a:t>Answered: 519    Skipped: 679</a:t>
            </a:r>
          </a:p>
        </p:txBody>
      </p:sp>
      <p:pic>
        <p:nvPicPr>
          <p:cNvPr id="4" name="Picture 3" descr="table8957309880.png"/>
          <p:cNvPicPr>
            <a:picLocks noChangeAspect="1"/>
          </p:cNvPicPr>
          <p:nvPr/>
        </p:nvPicPr>
        <p:blipFill>
          <a:blip r:embed="rId2"/>
          <a:stretch>
            <a:fillRect/>
          </a:stretch>
        </p:blipFill>
        <p:spPr>
          <a:xfrm>
            <a:off x="1049658" y="1498491"/>
            <a:ext cx="5388428" cy="2775857"/>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Q80: Coordination Amongst and With Other Organizations (Conference of Defence Associations, Royal Canadian Legion, Air Cadet League of Canada, National Coalition of Veterans Associations, Royal United Services Institute, Canadian Aviation Historical Society, Canadian Aviation Artists Association, Retired Airline Pilots of Canada, Transport Canada, Canadian Society of Association Executives, Army-Navy-Air Force Veterans, etc...) Since the RCAF Association is affiliated with these and other similar organizations, RCAF Association members may see a benefit to keeping abreast with the activities of these other organizations.</a:t>
            </a:r>
          </a:p>
        </p:txBody>
      </p:sp>
      <p:sp>
        <p:nvSpPr>
          <p:cNvPr id="3" name="Content Placeholder 2"/>
          <p:cNvSpPr>
            <a:spLocks noGrp="1"/>
          </p:cNvSpPr>
          <p:nvPr>
            <p:ph idx="1"/>
          </p:nvPr>
        </p:nvSpPr>
        <p:spPr/>
        <p:txBody>
          <a:bodyPr/>
          <a:lstStyle/>
          <a:p>
            <a:r>
              <a:t>Answered: 526    Skipped: 672</a:t>
            </a:r>
          </a:p>
        </p:txBody>
      </p:sp>
      <p:pic>
        <p:nvPicPr>
          <p:cNvPr id="4" name="Picture 3" descr="chart895730974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Q80: Coordination Amongst and With Other Organizations (Conference of Defence Associations, Royal Canadian Legion, Air Cadet League of Canada, National Coalition of Veterans Associations, Royal United Services Institute, Canadian Aviation Historical Society, Canadian Aviation Artists Association, Retired Airline Pilots of Canada, Transport Canada, Canadian Society of Association Executives, Army-Navy-Air Force Veterans, etc...) Since the RCAF Association is affiliated with these and other similar organizations, RCAF Association members may see a benefit to keeping abreast with the activities of these other organizations.</a:t>
            </a:r>
          </a:p>
        </p:txBody>
      </p:sp>
      <p:sp>
        <p:nvSpPr>
          <p:cNvPr id="3" name="Content Placeholder 2"/>
          <p:cNvSpPr>
            <a:spLocks noGrp="1"/>
          </p:cNvSpPr>
          <p:nvPr>
            <p:ph idx="1"/>
          </p:nvPr>
        </p:nvSpPr>
        <p:spPr/>
        <p:txBody>
          <a:bodyPr/>
          <a:lstStyle/>
          <a:p>
            <a:r>
              <a:t>Answered: 526    Skipped: 672</a:t>
            </a:r>
          </a:p>
        </p:txBody>
      </p:sp>
      <p:pic>
        <p:nvPicPr>
          <p:cNvPr id="4" name="Picture 3" descr="table895730974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Q81: Affinity Programs - TD Home &amp; Auto Insurance. Special discounts are offered only to RCAF Association members.</a:t>
            </a:r>
          </a:p>
        </p:txBody>
      </p:sp>
      <p:sp>
        <p:nvSpPr>
          <p:cNvPr id="3" name="Content Placeholder 2"/>
          <p:cNvSpPr>
            <a:spLocks noGrp="1"/>
          </p:cNvSpPr>
          <p:nvPr>
            <p:ph idx="1"/>
          </p:nvPr>
        </p:nvSpPr>
        <p:spPr/>
        <p:txBody>
          <a:bodyPr/>
          <a:lstStyle/>
          <a:p>
            <a:r>
              <a:t>Answered: 526    Skipped: 672</a:t>
            </a:r>
          </a:p>
        </p:txBody>
      </p:sp>
      <p:pic>
        <p:nvPicPr>
          <p:cNvPr id="4" name="Picture 3" descr="chart895730964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Q81: Affinity Programs - TD Home &amp; Auto Insurance. Special discounts are offered only to RCAF Association members.</a:t>
            </a:r>
          </a:p>
        </p:txBody>
      </p:sp>
      <p:sp>
        <p:nvSpPr>
          <p:cNvPr id="3" name="Content Placeholder 2"/>
          <p:cNvSpPr>
            <a:spLocks noGrp="1"/>
          </p:cNvSpPr>
          <p:nvPr>
            <p:ph idx="1"/>
          </p:nvPr>
        </p:nvSpPr>
        <p:spPr/>
        <p:txBody>
          <a:bodyPr/>
          <a:lstStyle/>
          <a:p>
            <a:r>
              <a:t>Answered: 526    Skipped: 672</a:t>
            </a:r>
          </a:p>
        </p:txBody>
      </p:sp>
      <p:pic>
        <p:nvPicPr>
          <p:cNvPr id="4" name="Picture 3" descr="table8957309640.png"/>
          <p:cNvPicPr>
            <a:picLocks noChangeAspect="1"/>
          </p:cNvPicPr>
          <p:nvPr/>
        </p:nvPicPr>
        <p:blipFill>
          <a:blip r:embed="rId2"/>
          <a:stretch>
            <a:fillRect/>
          </a:stretch>
        </p:blipFill>
        <p:spPr>
          <a:xfrm>
            <a:off x="1049658" y="1498491"/>
            <a:ext cx="5805714" cy="1351642"/>
          </a:xfrm>
          <a:prstGeom prst="rect">
            <a:avLst/>
          </a:prstGeo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Q82: Job Notifications - Resume Posting. Employers often come to the RCAF Association looking for people (members) with specific skills, and these notices are communicated to all members through the Association's (Client-Customer) Management System or AMS (On-line Secure Database with e-Marketing and e-Notification Support Module). Additionally, our Content-Management-System-type (CMS) website is of the type all members are permitted to access. With a username and password each and every individual member can create, manage, change and add however many web-pages they wish to add, to suit their membership purposes. One such purpose is the uploading of a personal resume.</a:t>
            </a:r>
          </a:p>
        </p:txBody>
      </p:sp>
      <p:sp>
        <p:nvSpPr>
          <p:cNvPr id="3" name="Content Placeholder 2"/>
          <p:cNvSpPr>
            <a:spLocks noGrp="1"/>
          </p:cNvSpPr>
          <p:nvPr>
            <p:ph idx="1"/>
          </p:nvPr>
        </p:nvSpPr>
        <p:spPr/>
        <p:txBody>
          <a:bodyPr/>
          <a:lstStyle/>
          <a:p>
            <a:r>
              <a:t>Answered: 517    Skipped: 681</a:t>
            </a:r>
          </a:p>
        </p:txBody>
      </p:sp>
      <p:pic>
        <p:nvPicPr>
          <p:cNvPr id="4" name="Picture 3" descr="chart895730950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Q82: Job Notifications - Resume Posting. Employers often come to the RCAF Association looking for people (members) with specific skills, and these notices are communicated to all members through the Association's (Client-Customer) Management System or AMS (On-line Secure Database with e-Marketing and e-Notification Support Module). Additionally, our Content-Management-System-type (CMS) website is of the type all members are permitted to access. With a username and password each and every individual member can create, manage, change and add however many web-pages they wish to add, to suit their membership purposes. One such purpose is the uploading of a personal resume.</a:t>
            </a:r>
          </a:p>
        </p:txBody>
      </p:sp>
      <p:sp>
        <p:nvSpPr>
          <p:cNvPr id="3" name="Content Placeholder 2"/>
          <p:cNvSpPr>
            <a:spLocks noGrp="1"/>
          </p:cNvSpPr>
          <p:nvPr>
            <p:ph idx="1"/>
          </p:nvPr>
        </p:nvSpPr>
        <p:spPr/>
        <p:txBody>
          <a:bodyPr/>
          <a:lstStyle/>
          <a:p>
            <a:r>
              <a:t>Answered: 517    Skipped: 681</a:t>
            </a:r>
          </a:p>
        </p:txBody>
      </p:sp>
      <p:pic>
        <p:nvPicPr>
          <p:cNvPr id="4" name="Picture 3" descr="table8957309500.png"/>
          <p:cNvPicPr>
            <a:picLocks noChangeAspect="1"/>
          </p:cNvPicPr>
          <p:nvPr/>
        </p:nvPicPr>
        <p:blipFill>
          <a:blip r:embed="rId2"/>
          <a:stretch>
            <a:fillRect/>
          </a:stretch>
        </p:blipFill>
        <p:spPr>
          <a:xfrm>
            <a:off x="1049658" y="1498491"/>
            <a:ext cx="5805714" cy="1351642"/>
          </a:xfrm>
          <a:prstGeom prst="rect">
            <a:avLst/>
          </a:prstGeom>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Q83: Notice of Air Force and Air Power Conferences, Seminars, Reunions, Meetings, and other Events, including Wing Events. Notice is distributed through the RCAF Association AMS e-mail system, or the Multiview e-Newsletter, Airforce magazine, and Wing newsletters or bulletins and all of the RCAF Association's social-media tools (facebook, twitter, pinterest, instagram, and LinkedIn).</a:t>
            </a:r>
          </a:p>
        </p:txBody>
      </p:sp>
      <p:sp>
        <p:nvSpPr>
          <p:cNvPr id="3" name="Content Placeholder 2"/>
          <p:cNvSpPr>
            <a:spLocks noGrp="1"/>
          </p:cNvSpPr>
          <p:nvPr>
            <p:ph idx="1"/>
          </p:nvPr>
        </p:nvSpPr>
        <p:spPr/>
        <p:txBody>
          <a:bodyPr/>
          <a:lstStyle/>
          <a:p>
            <a:r>
              <a:t>Answered: 525    Skipped: 673</a:t>
            </a:r>
          </a:p>
        </p:txBody>
      </p:sp>
      <p:pic>
        <p:nvPicPr>
          <p:cNvPr id="4" name="Picture 3" descr="chart895730928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Q9: Did you first join the RCAF Association as an Associate member or Regular member? (The Associate member category was created in 1970)</a:t>
            </a:r>
          </a:p>
        </p:txBody>
      </p:sp>
      <p:sp>
        <p:nvSpPr>
          <p:cNvPr id="3" name="Content Placeholder 2"/>
          <p:cNvSpPr>
            <a:spLocks noGrp="1"/>
          </p:cNvSpPr>
          <p:nvPr>
            <p:ph idx="1"/>
          </p:nvPr>
        </p:nvSpPr>
        <p:spPr/>
        <p:txBody>
          <a:bodyPr/>
          <a:lstStyle/>
          <a:p>
            <a:r>
              <a:t>Answered: 1,150    Skipped: 48</a:t>
            </a:r>
          </a:p>
        </p:txBody>
      </p:sp>
      <p:pic>
        <p:nvPicPr>
          <p:cNvPr id="4" name="Picture 3" descr="table8699653630.png"/>
          <p:cNvPicPr>
            <a:picLocks noChangeAspect="1"/>
          </p:cNvPicPr>
          <p:nvPr/>
        </p:nvPicPr>
        <p:blipFill>
          <a:blip r:embed="rId2"/>
          <a:stretch>
            <a:fillRect/>
          </a:stretch>
        </p:blipFill>
        <p:spPr>
          <a:xfrm>
            <a:off x="1049658" y="1498491"/>
            <a:ext cx="5388428" cy="1324428"/>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Q83: Notice of Air Force and Air Power Conferences, Seminars, Reunions, Meetings, and other Events, including Wing Events. Notice is distributed through the RCAF Association AMS e-mail system, or the Multiview e-Newsletter, Airforce magazine, and Wing newsletters or bulletins and all of the RCAF Association's social-media tools (facebook, twitter, pinterest, instagram, and LinkedIn).</a:t>
            </a:r>
          </a:p>
        </p:txBody>
      </p:sp>
      <p:sp>
        <p:nvSpPr>
          <p:cNvPr id="3" name="Content Placeholder 2"/>
          <p:cNvSpPr>
            <a:spLocks noGrp="1"/>
          </p:cNvSpPr>
          <p:nvPr>
            <p:ph idx="1"/>
          </p:nvPr>
        </p:nvSpPr>
        <p:spPr/>
        <p:txBody>
          <a:bodyPr/>
          <a:lstStyle/>
          <a:p>
            <a:r>
              <a:t>Answered: 525    Skipped: 673</a:t>
            </a:r>
          </a:p>
        </p:txBody>
      </p:sp>
      <p:pic>
        <p:nvPicPr>
          <p:cNvPr id="4" name="Picture 3" descr="table895730928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Q84: Select the best answer choice from the options below, to the following statement: I feel good when I cooperate with others.</a:t>
            </a:r>
          </a:p>
        </p:txBody>
      </p:sp>
      <p:sp>
        <p:nvSpPr>
          <p:cNvPr id="3" name="Content Placeholder 2"/>
          <p:cNvSpPr>
            <a:spLocks noGrp="1"/>
          </p:cNvSpPr>
          <p:nvPr>
            <p:ph idx="1"/>
          </p:nvPr>
        </p:nvSpPr>
        <p:spPr/>
        <p:txBody>
          <a:bodyPr/>
          <a:lstStyle/>
          <a:p>
            <a:r>
              <a:t>Answered: 526    Skipped: 672</a:t>
            </a:r>
          </a:p>
        </p:txBody>
      </p:sp>
      <p:pic>
        <p:nvPicPr>
          <p:cNvPr id="4" name="Picture 3" descr="chart895730915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Q84: Select the best answer choice from the options below, to the following statement: I feel good when I cooperate with others.</a:t>
            </a:r>
          </a:p>
        </p:txBody>
      </p:sp>
      <p:sp>
        <p:nvSpPr>
          <p:cNvPr id="3" name="Content Placeholder 2"/>
          <p:cNvSpPr>
            <a:spLocks noGrp="1"/>
          </p:cNvSpPr>
          <p:nvPr>
            <p:ph idx="1"/>
          </p:nvPr>
        </p:nvSpPr>
        <p:spPr/>
        <p:txBody>
          <a:bodyPr/>
          <a:lstStyle/>
          <a:p>
            <a:r>
              <a:t>Answered: 526    Skipped: 672</a:t>
            </a:r>
          </a:p>
        </p:txBody>
      </p:sp>
      <p:pic>
        <p:nvPicPr>
          <p:cNvPr id="4" name="Picture 3" descr="table895730915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Q85: Professional Contacts and Networking. Since associations are created as venues for like-minded people to share their common identity and experiences, it is understandable that they facilitate connecting similarly-skilled professionals and people with similar interests, while providing the means to network, share experiences, ideas, interests and plans.</a:t>
            </a:r>
          </a:p>
        </p:txBody>
      </p:sp>
      <p:sp>
        <p:nvSpPr>
          <p:cNvPr id="3" name="Content Placeholder 2"/>
          <p:cNvSpPr>
            <a:spLocks noGrp="1"/>
          </p:cNvSpPr>
          <p:nvPr>
            <p:ph idx="1"/>
          </p:nvPr>
        </p:nvSpPr>
        <p:spPr/>
        <p:txBody>
          <a:bodyPr/>
          <a:lstStyle/>
          <a:p>
            <a:r>
              <a:t>Answered: 527    Skipped: 671</a:t>
            </a:r>
          </a:p>
        </p:txBody>
      </p:sp>
      <p:pic>
        <p:nvPicPr>
          <p:cNvPr id="4" name="Picture 3" descr="chart89573080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Q85: Professional Contacts and Networking. Since associations are created as venues for like-minded people to share their common identity and experiences, it is understandable that they facilitate connecting similarly-skilled professionals and people with similar interests, while providing the means to network, share experiences, ideas, interests and plans.</a:t>
            </a:r>
          </a:p>
        </p:txBody>
      </p:sp>
      <p:sp>
        <p:nvSpPr>
          <p:cNvPr id="3" name="Content Placeholder 2"/>
          <p:cNvSpPr>
            <a:spLocks noGrp="1"/>
          </p:cNvSpPr>
          <p:nvPr>
            <p:ph idx="1"/>
          </p:nvPr>
        </p:nvSpPr>
        <p:spPr/>
        <p:txBody>
          <a:bodyPr/>
          <a:lstStyle/>
          <a:p>
            <a:r>
              <a:t>Answered: 527    Skipped: 671</a:t>
            </a:r>
          </a:p>
        </p:txBody>
      </p:sp>
      <p:pic>
        <p:nvPicPr>
          <p:cNvPr id="4" name="Picture 3" descr="table895730802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Q86: Select the best answer choice from the options below, to the following statement: My abilities contribute a great deal to my success.</a:t>
            </a:r>
          </a:p>
        </p:txBody>
      </p:sp>
      <p:sp>
        <p:nvSpPr>
          <p:cNvPr id="3" name="Content Placeholder 2"/>
          <p:cNvSpPr>
            <a:spLocks noGrp="1"/>
          </p:cNvSpPr>
          <p:nvPr>
            <p:ph idx="1"/>
          </p:nvPr>
        </p:nvSpPr>
        <p:spPr/>
        <p:txBody>
          <a:bodyPr/>
          <a:lstStyle/>
          <a:p>
            <a:r>
              <a:t>Answered: 527    Skipped: 671</a:t>
            </a:r>
          </a:p>
        </p:txBody>
      </p:sp>
      <p:pic>
        <p:nvPicPr>
          <p:cNvPr id="4" name="Picture 3" descr="chart895730765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Q86: Select the best answer choice from the options below, to the following statement: My abilities contribute a great deal to my success.</a:t>
            </a:r>
          </a:p>
        </p:txBody>
      </p:sp>
      <p:sp>
        <p:nvSpPr>
          <p:cNvPr id="3" name="Content Placeholder 2"/>
          <p:cNvSpPr>
            <a:spLocks noGrp="1"/>
          </p:cNvSpPr>
          <p:nvPr>
            <p:ph idx="1"/>
          </p:nvPr>
        </p:nvSpPr>
        <p:spPr/>
        <p:txBody>
          <a:bodyPr/>
          <a:lstStyle/>
          <a:p>
            <a:r>
              <a:t>Answered: 527    Skipped: 671</a:t>
            </a:r>
          </a:p>
        </p:txBody>
      </p:sp>
      <p:pic>
        <p:nvPicPr>
          <p:cNvPr id="4" name="Picture 3" descr="table895730765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Q87: Advocacy (Air Force and Air Power Capabilities). Sharing experiences and identity, ideas and interests leads to a desire to help follow-on generations confront challenges with ideas that have worked before. Since national air power is an ever-expanding endeavour, requiring knowledge and skill sets from many, the members of the RCAF Association enjoy advocating for a well-prepared, well-trained, well-equipped air force. The RCAF Association provides the venue and platform, resources, and knowledge, means and encouragement to provide assistance to those in a position to shape the future capabilities of Canada's military air power capabilities.</a:t>
            </a:r>
          </a:p>
        </p:txBody>
      </p:sp>
      <p:sp>
        <p:nvSpPr>
          <p:cNvPr id="3" name="Content Placeholder 2"/>
          <p:cNvSpPr>
            <a:spLocks noGrp="1"/>
          </p:cNvSpPr>
          <p:nvPr>
            <p:ph idx="1"/>
          </p:nvPr>
        </p:nvSpPr>
        <p:spPr/>
        <p:txBody>
          <a:bodyPr/>
          <a:lstStyle/>
          <a:p>
            <a:r>
              <a:t>Answered: 529    Skipped: 669</a:t>
            </a:r>
          </a:p>
        </p:txBody>
      </p:sp>
      <p:pic>
        <p:nvPicPr>
          <p:cNvPr id="4" name="Picture 3" descr="chart895730750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Q87: Advocacy (Air Force and Air Power Capabilities). Sharing experiences and identity, ideas and interests leads to a desire to help follow-on generations confront challenges with ideas that have worked before. Since national air power is an ever-expanding endeavour, requiring knowledge and skill sets from many, the members of the RCAF Association enjoy advocating for a well-prepared, well-trained, well-equipped air force. The RCAF Association provides the venue and platform, resources, and knowledge, means and encouragement to provide assistance to those in a position to shape the future capabilities of Canada's military air power capabilities.</a:t>
            </a:r>
          </a:p>
        </p:txBody>
      </p:sp>
      <p:sp>
        <p:nvSpPr>
          <p:cNvPr id="3" name="Content Placeholder 2"/>
          <p:cNvSpPr>
            <a:spLocks noGrp="1"/>
          </p:cNvSpPr>
          <p:nvPr>
            <p:ph idx="1"/>
          </p:nvPr>
        </p:nvSpPr>
        <p:spPr/>
        <p:txBody>
          <a:bodyPr/>
          <a:lstStyle/>
          <a:p>
            <a:r>
              <a:t>Answered: 529    Skipped: 669</a:t>
            </a:r>
          </a:p>
        </p:txBody>
      </p:sp>
      <p:pic>
        <p:nvPicPr>
          <p:cNvPr id="4" name="Picture 3" descr="table895730750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Q88: Advocacy for and Support to the Royal Canadian Air Cadet Program. The RCAF Association supports cadets financially, with three annual $2,500 continuation-flying-training bursaries, a professional wrist watch to the top-performing band cadet, donations from Wings exceeding $10,000 annually, RCAF Association Air Cadet Flight Training medals, and leadership and support for and through sponsoring and parent committees.</a:t>
            </a:r>
          </a:p>
        </p:txBody>
      </p:sp>
      <p:sp>
        <p:nvSpPr>
          <p:cNvPr id="3" name="Content Placeholder 2"/>
          <p:cNvSpPr>
            <a:spLocks noGrp="1"/>
          </p:cNvSpPr>
          <p:nvPr>
            <p:ph idx="1"/>
          </p:nvPr>
        </p:nvSpPr>
        <p:spPr/>
        <p:txBody>
          <a:bodyPr/>
          <a:lstStyle/>
          <a:p>
            <a:r>
              <a:t>Answered: 527    Skipped: 671</a:t>
            </a:r>
          </a:p>
        </p:txBody>
      </p:sp>
      <p:pic>
        <p:nvPicPr>
          <p:cNvPr id="4" name="Picture 3" descr="chart89573073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Q10: Are you currently a Wing Member?</a:t>
            </a:r>
          </a:p>
        </p:txBody>
      </p:sp>
      <p:sp>
        <p:nvSpPr>
          <p:cNvPr id="3" name="Content Placeholder 2"/>
          <p:cNvSpPr>
            <a:spLocks noGrp="1"/>
          </p:cNvSpPr>
          <p:nvPr>
            <p:ph idx="1"/>
          </p:nvPr>
        </p:nvSpPr>
        <p:spPr/>
        <p:txBody>
          <a:bodyPr/>
          <a:lstStyle/>
          <a:p>
            <a:r>
              <a:t>Answered: 1,153    Skipped: 45</a:t>
            </a:r>
          </a:p>
        </p:txBody>
      </p:sp>
      <p:pic>
        <p:nvPicPr>
          <p:cNvPr id="4" name="Picture 3" descr="chart895731161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Q88: Advocacy for and Support to the Royal Canadian Air Cadet Program. The RCAF Association supports cadets financially, with three annual $2,500 continuation-flying-training bursaries, a professional wrist watch to the top-performing band cadet, donations from Wings exceeding $10,000 annually, RCAF Association Air Cadet Flight Training medals, and leadership and support for and through sponsoring and parent committees.</a:t>
            </a:r>
          </a:p>
        </p:txBody>
      </p:sp>
      <p:sp>
        <p:nvSpPr>
          <p:cNvPr id="3" name="Content Placeholder 2"/>
          <p:cNvSpPr>
            <a:spLocks noGrp="1"/>
          </p:cNvSpPr>
          <p:nvPr>
            <p:ph idx="1"/>
          </p:nvPr>
        </p:nvSpPr>
        <p:spPr/>
        <p:txBody>
          <a:bodyPr/>
          <a:lstStyle/>
          <a:p>
            <a:r>
              <a:t>Answered: 527    Skipped: 671</a:t>
            </a:r>
          </a:p>
        </p:txBody>
      </p:sp>
      <p:pic>
        <p:nvPicPr>
          <p:cNvPr id="4" name="Picture 3" descr="table895730732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Q89: Advocacy for and Support to the Royal Canadian Air Cadet Program. The RCAF Association supports cadets financially, with three annual $2,500 continuation-flying-training bursaries, a professional wrist watch to the top-performing band cadet, donations from Wings exceeding $10,000 annually, RCAF Association Air Cadet Flight Training medals, and leadership and support for and through sponsoring and parent committees.</a:t>
            </a:r>
          </a:p>
        </p:txBody>
      </p:sp>
      <p:sp>
        <p:nvSpPr>
          <p:cNvPr id="3" name="Content Placeholder 2"/>
          <p:cNvSpPr>
            <a:spLocks noGrp="1"/>
          </p:cNvSpPr>
          <p:nvPr>
            <p:ph idx="1"/>
          </p:nvPr>
        </p:nvSpPr>
        <p:spPr/>
        <p:txBody>
          <a:bodyPr/>
          <a:lstStyle/>
          <a:p>
            <a:r>
              <a:t>Answered: 509    Skipped: 689</a:t>
            </a:r>
          </a:p>
        </p:txBody>
      </p:sp>
      <p:pic>
        <p:nvPicPr>
          <p:cNvPr id="4" name="Picture 3" descr="chart89573073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Q89: Advocacy for and Support to the Royal Canadian Air Cadet Program. The RCAF Association supports cadets financially, with three annual $2,500 continuation-flying-training bursaries, a professional wrist watch to the top-performing band cadet, donations from Wings exceeding $10,000 annually, RCAF Association Air Cadet Flight Training medals, and leadership and support for and through sponsoring and parent committees.</a:t>
            </a:r>
          </a:p>
        </p:txBody>
      </p:sp>
      <p:sp>
        <p:nvSpPr>
          <p:cNvPr id="3" name="Content Placeholder 2"/>
          <p:cNvSpPr>
            <a:spLocks noGrp="1"/>
          </p:cNvSpPr>
          <p:nvPr>
            <p:ph idx="1"/>
          </p:nvPr>
        </p:nvSpPr>
        <p:spPr/>
        <p:txBody>
          <a:bodyPr/>
          <a:lstStyle/>
          <a:p>
            <a:r>
              <a:t>Answered: 509    Skipped: 689</a:t>
            </a:r>
          </a:p>
        </p:txBody>
      </p:sp>
      <p:pic>
        <p:nvPicPr>
          <p:cNvPr id="4" name="Picture 3" descr="table895730723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Q90: Professional Contacts and Networking. Since associations are created as venues for like-minded people to share their common identity and experiences, it is understandable that they facilitate connecting similarly-skilled professionals and people with similar interests, while providing the means to network, share experiences, ideas, interests and plans.</a:t>
            </a:r>
          </a:p>
        </p:txBody>
      </p:sp>
      <p:sp>
        <p:nvSpPr>
          <p:cNvPr id="3" name="Content Placeholder 2"/>
          <p:cNvSpPr>
            <a:spLocks noGrp="1"/>
          </p:cNvSpPr>
          <p:nvPr>
            <p:ph idx="1"/>
          </p:nvPr>
        </p:nvSpPr>
        <p:spPr/>
        <p:txBody>
          <a:bodyPr/>
          <a:lstStyle/>
          <a:p>
            <a:r>
              <a:t>Answered: 521    Skipped: 677</a:t>
            </a:r>
          </a:p>
        </p:txBody>
      </p:sp>
      <p:pic>
        <p:nvPicPr>
          <p:cNvPr id="4" name="Picture 3" descr="chart895730673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Q90: Professional Contacts and Networking. Since associations are created as venues for like-minded people to share their common identity and experiences, it is understandable that they facilitate connecting similarly-skilled professionals and people with similar interests, while providing the means to network, share experiences, ideas, interests and plans.</a:t>
            </a:r>
          </a:p>
        </p:txBody>
      </p:sp>
      <p:sp>
        <p:nvSpPr>
          <p:cNvPr id="3" name="Content Placeholder 2"/>
          <p:cNvSpPr>
            <a:spLocks noGrp="1"/>
          </p:cNvSpPr>
          <p:nvPr>
            <p:ph idx="1"/>
          </p:nvPr>
        </p:nvSpPr>
        <p:spPr/>
        <p:txBody>
          <a:bodyPr/>
          <a:lstStyle/>
          <a:p>
            <a:r>
              <a:t>Answered: 521    Skipped: 677</a:t>
            </a:r>
          </a:p>
        </p:txBody>
      </p:sp>
      <p:pic>
        <p:nvPicPr>
          <p:cNvPr id="4" name="Picture 3" descr="table895730673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Q91: Access to Special Facilities and Services with RCAF Association membership card. Some of our members have explained they gain access to domestic (local) and international military facilities with a valid membership card, or they enjoy discounts through other organizations, using their membership card.</a:t>
            </a:r>
          </a:p>
        </p:txBody>
      </p:sp>
      <p:sp>
        <p:nvSpPr>
          <p:cNvPr id="3" name="Content Placeholder 2"/>
          <p:cNvSpPr>
            <a:spLocks noGrp="1"/>
          </p:cNvSpPr>
          <p:nvPr>
            <p:ph idx="1"/>
          </p:nvPr>
        </p:nvSpPr>
        <p:spPr/>
        <p:txBody>
          <a:bodyPr/>
          <a:lstStyle/>
          <a:p>
            <a:r>
              <a:t>Answered: 524    Skipped: 674</a:t>
            </a:r>
          </a:p>
        </p:txBody>
      </p:sp>
      <p:pic>
        <p:nvPicPr>
          <p:cNvPr id="4" name="Picture 3" descr="chart89573080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Q91: Access to Special Facilities and Services with RCAF Association membership card. Some of our members have explained they gain access to domestic (local) and international military facilities with a valid membership card, or they enjoy discounts through other organizations, using their membership card.</a:t>
            </a:r>
          </a:p>
        </p:txBody>
      </p:sp>
      <p:sp>
        <p:nvSpPr>
          <p:cNvPr id="3" name="Content Placeholder 2"/>
          <p:cNvSpPr>
            <a:spLocks noGrp="1"/>
          </p:cNvSpPr>
          <p:nvPr>
            <p:ph idx="1"/>
          </p:nvPr>
        </p:nvSpPr>
        <p:spPr/>
        <p:txBody>
          <a:bodyPr/>
          <a:lstStyle/>
          <a:p>
            <a:r>
              <a:t>Answered: 524    Skipped: 674</a:t>
            </a:r>
          </a:p>
        </p:txBody>
      </p:sp>
      <p:pic>
        <p:nvPicPr>
          <p:cNvPr id="4" name="Picture 3" descr="table895730648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Q92: Research and Historical Query Support. The RCAF Association receives up to 250 queries annually, via telephone, e-mail, and letters from other researchers, surviving family members, and interested citizens, looking for veterans, or information about veterans, and past military actions.</a:t>
            </a:r>
          </a:p>
        </p:txBody>
      </p:sp>
      <p:sp>
        <p:nvSpPr>
          <p:cNvPr id="3" name="Content Placeholder 2"/>
          <p:cNvSpPr>
            <a:spLocks noGrp="1"/>
          </p:cNvSpPr>
          <p:nvPr>
            <p:ph idx="1"/>
          </p:nvPr>
        </p:nvSpPr>
        <p:spPr/>
        <p:txBody>
          <a:bodyPr/>
          <a:lstStyle/>
          <a:p>
            <a:r>
              <a:t>Answered: 523    Skipped: 675</a:t>
            </a:r>
          </a:p>
        </p:txBody>
      </p:sp>
      <p:pic>
        <p:nvPicPr>
          <p:cNvPr id="4" name="Picture 3" descr="chart895730629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Q92: Research and Historical Query Support. The RCAF Association receives up to 250 queries annually, via telephone, e-mail, and letters from other researchers, surviving family members, and interested citizens, looking for veterans, or information about veterans, and past military actions.</a:t>
            </a:r>
          </a:p>
        </p:txBody>
      </p:sp>
      <p:sp>
        <p:nvSpPr>
          <p:cNvPr id="3" name="Content Placeholder 2"/>
          <p:cNvSpPr>
            <a:spLocks noGrp="1"/>
          </p:cNvSpPr>
          <p:nvPr>
            <p:ph idx="1"/>
          </p:nvPr>
        </p:nvSpPr>
        <p:spPr/>
        <p:txBody>
          <a:bodyPr/>
          <a:lstStyle/>
          <a:p>
            <a:r>
              <a:t>Answered: 523    Skipped: 675</a:t>
            </a:r>
          </a:p>
        </p:txBody>
      </p:sp>
      <p:pic>
        <p:nvPicPr>
          <p:cNvPr id="4" name="Picture 3" descr="table895730629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Q93: Representation and Support with the Media. News (print and TV and Radio) media agencies routinely require access to air force veterans, and they come to the RCAF Association with their requests. We put them in touch with the right members, based on the needs of the media. We also provide expert responses to stories and features that make it into the news, and which require our attention, on your behalf.</a:t>
            </a:r>
          </a:p>
        </p:txBody>
      </p:sp>
      <p:sp>
        <p:nvSpPr>
          <p:cNvPr id="3" name="Content Placeholder 2"/>
          <p:cNvSpPr>
            <a:spLocks noGrp="1"/>
          </p:cNvSpPr>
          <p:nvPr>
            <p:ph idx="1"/>
          </p:nvPr>
        </p:nvSpPr>
        <p:spPr/>
        <p:txBody>
          <a:bodyPr/>
          <a:lstStyle/>
          <a:p>
            <a:r>
              <a:t>Answered: 525    Skipped: 673</a:t>
            </a:r>
          </a:p>
        </p:txBody>
      </p:sp>
      <p:pic>
        <p:nvPicPr>
          <p:cNvPr id="4" name="Picture 3" descr="chart895730629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Q10: Are you currently a Wing Member?</a:t>
            </a:r>
          </a:p>
        </p:txBody>
      </p:sp>
      <p:sp>
        <p:nvSpPr>
          <p:cNvPr id="3" name="Content Placeholder 2"/>
          <p:cNvSpPr>
            <a:spLocks noGrp="1"/>
          </p:cNvSpPr>
          <p:nvPr>
            <p:ph idx="1"/>
          </p:nvPr>
        </p:nvSpPr>
        <p:spPr/>
        <p:txBody>
          <a:bodyPr/>
          <a:lstStyle/>
          <a:p>
            <a:r>
              <a:t>Answered: 1,153    Skipped: 45</a:t>
            </a:r>
          </a:p>
        </p:txBody>
      </p:sp>
      <p:pic>
        <p:nvPicPr>
          <p:cNvPr id="4" name="Picture 3" descr="table895731161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Q93: Representation and Support with the Media. News (print and TV and Radio) media agencies routinely require access to air force veterans, and they come to the RCAF Association with their requests. We put them in touch with the right members, based on the needs of the media. We also provide expert responses to stories and features that make it into the news, and which require our attention, on your behalf.</a:t>
            </a:r>
          </a:p>
        </p:txBody>
      </p:sp>
      <p:sp>
        <p:nvSpPr>
          <p:cNvPr id="3" name="Content Placeholder 2"/>
          <p:cNvSpPr>
            <a:spLocks noGrp="1"/>
          </p:cNvSpPr>
          <p:nvPr>
            <p:ph idx="1"/>
          </p:nvPr>
        </p:nvSpPr>
        <p:spPr/>
        <p:txBody>
          <a:bodyPr/>
          <a:lstStyle/>
          <a:p>
            <a:r>
              <a:t>Answered: 525    Skipped: 673</a:t>
            </a:r>
          </a:p>
        </p:txBody>
      </p:sp>
      <p:pic>
        <p:nvPicPr>
          <p:cNvPr id="4" name="Picture 3" descr="table895730614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Q94: Kitshop and Military Regalia. As a unique arm of the uniformed services, RCAF veterans prefer distinctive regalia appropriate to and respectful of RCAF traditions. Validation by an entity like the RCAF Association confirms acceptance and conveys legitimacy, for the benefit of its members.</a:t>
            </a:r>
          </a:p>
        </p:txBody>
      </p:sp>
      <p:sp>
        <p:nvSpPr>
          <p:cNvPr id="3" name="Content Placeholder 2"/>
          <p:cNvSpPr>
            <a:spLocks noGrp="1"/>
          </p:cNvSpPr>
          <p:nvPr>
            <p:ph idx="1"/>
          </p:nvPr>
        </p:nvSpPr>
        <p:spPr/>
        <p:txBody>
          <a:bodyPr/>
          <a:lstStyle/>
          <a:p>
            <a:r>
              <a:t>Answered: 526    Skipped: 672</a:t>
            </a:r>
          </a:p>
        </p:txBody>
      </p:sp>
      <p:pic>
        <p:nvPicPr>
          <p:cNvPr id="4" name="Picture 3" descr="chart895730605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Q94: Kitshop and Military Regalia. As a unique arm of the uniformed services, RCAF veterans prefer distinctive regalia appropriate to and respectful of RCAF traditions. Validation by an entity like the RCAF Association confirms acceptance and conveys legitimacy, for the benefit of its members.</a:t>
            </a:r>
          </a:p>
        </p:txBody>
      </p:sp>
      <p:sp>
        <p:nvSpPr>
          <p:cNvPr id="3" name="Content Placeholder 2"/>
          <p:cNvSpPr>
            <a:spLocks noGrp="1"/>
          </p:cNvSpPr>
          <p:nvPr>
            <p:ph idx="1"/>
          </p:nvPr>
        </p:nvSpPr>
        <p:spPr/>
        <p:txBody>
          <a:bodyPr/>
          <a:lstStyle/>
          <a:p>
            <a:r>
              <a:t>Answered: 526    Skipped: 672</a:t>
            </a:r>
          </a:p>
        </p:txBody>
      </p:sp>
      <p:pic>
        <p:nvPicPr>
          <p:cNvPr id="4" name="Picture 3" descr="table895730605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Q95: Camaraderie, Fellowship and Friendship.</a:t>
            </a:r>
          </a:p>
        </p:txBody>
      </p:sp>
      <p:sp>
        <p:nvSpPr>
          <p:cNvPr id="3" name="Content Placeholder 2"/>
          <p:cNvSpPr>
            <a:spLocks noGrp="1"/>
          </p:cNvSpPr>
          <p:nvPr>
            <p:ph idx="1"/>
          </p:nvPr>
        </p:nvSpPr>
        <p:spPr/>
        <p:txBody>
          <a:bodyPr/>
          <a:lstStyle/>
          <a:p>
            <a:r>
              <a:t>Answered: 515    Skipped: 683</a:t>
            </a:r>
          </a:p>
        </p:txBody>
      </p:sp>
      <p:pic>
        <p:nvPicPr>
          <p:cNvPr id="4" name="Picture 3" descr="chart895730597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Q95: Camaraderie, Fellowship and Friendship.</a:t>
            </a:r>
          </a:p>
        </p:txBody>
      </p:sp>
      <p:sp>
        <p:nvSpPr>
          <p:cNvPr id="3" name="Content Placeholder 2"/>
          <p:cNvSpPr>
            <a:spLocks noGrp="1"/>
          </p:cNvSpPr>
          <p:nvPr>
            <p:ph idx="1"/>
          </p:nvPr>
        </p:nvSpPr>
        <p:spPr/>
        <p:txBody>
          <a:bodyPr/>
          <a:lstStyle/>
          <a:p>
            <a:r>
              <a:t>Answered: 515    Skipped: 683</a:t>
            </a:r>
          </a:p>
        </p:txBody>
      </p:sp>
      <p:pic>
        <p:nvPicPr>
          <p:cNvPr id="4" name="Picture 3" descr="table895730597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Q96: Co-ordination with Other Organizations. Our fellow organizations rely on the RCAF Association for support and participation. For example, the laying of a wreath on behalf of the members of the RCAF Association, at the national Remembrance Day celebration, is a matter of co-ordination and privilege extended to the RCAF Association through our ties with the Royal Canadian Legion.</a:t>
            </a:r>
          </a:p>
        </p:txBody>
      </p:sp>
      <p:sp>
        <p:nvSpPr>
          <p:cNvPr id="3" name="Content Placeholder 2"/>
          <p:cNvSpPr>
            <a:spLocks noGrp="1"/>
          </p:cNvSpPr>
          <p:nvPr>
            <p:ph idx="1"/>
          </p:nvPr>
        </p:nvSpPr>
        <p:spPr/>
        <p:txBody>
          <a:bodyPr/>
          <a:lstStyle/>
          <a:p>
            <a:r>
              <a:t>Answered: 524    Skipped: 674</a:t>
            </a:r>
          </a:p>
        </p:txBody>
      </p:sp>
      <p:pic>
        <p:nvPicPr>
          <p:cNvPr id="4" name="Picture 3" descr="chart895730584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Q96: Co-ordination with Other Organizations. Our fellow organizations rely on the RCAF Association for support and participation. For example, the laying of a wreath on behalf of the members of the RCAF Association, at the national Remembrance Day celebration, is a matter of co-ordination and privilege extended to the RCAF Association through our ties with the Royal Canadian Legion.</a:t>
            </a:r>
          </a:p>
        </p:txBody>
      </p:sp>
      <p:sp>
        <p:nvSpPr>
          <p:cNvPr id="3" name="Content Placeholder 2"/>
          <p:cNvSpPr>
            <a:spLocks noGrp="1"/>
          </p:cNvSpPr>
          <p:nvPr>
            <p:ph idx="1"/>
          </p:nvPr>
        </p:nvSpPr>
        <p:spPr/>
        <p:txBody>
          <a:bodyPr/>
          <a:lstStyle/>
          <a:p>
            <a:r>
              <a:t>Answered: 524    Skipped: 674</a:t>
            </a:r>
          </a:p>
        </p:txBody>
      </p:sp>
      <p:pic>
        <p:nvPicPr>
          <p:cNvPr id="4" name="Picture 3" descr="table895730584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Q97: Honours &amp; Awards. Each year a significant number of members receive special recognition for their work and community support. Some of the awards are extended to members through the Minister of Veterans Affairs, the Commander RCAF and the Chief of the Defence Staff. The honours and awards that are provided by the association help retain and recruit members into the association, keeping the association strong and thriving. Some of the awards include Life Membership, Meritorious or Distinguished Service, etc...</a:t>
            </a:r>
          </a:p>
        </p:txBody>
      </p:sp>
      <p:sp>
        <p:nvSpPr>
          <p:cNvPr id="3" name="Content Placeholder 2"/>
          <p:cNvSpPr>
            <a:spLocks noGrp="1"/>
          </p:cNvSpPr>
          <p:nvPr>
            <p:ph idx="1"/>
          </p:nvPr>
        </p:nvSpPr>
        <p:spPr/>
        <p:txBody>
          <a:bodyPr/>
          <a:lstStyle/>
          <a:p>
            <a:r>
              <a:t>Answered: 528    Skipped: 670</a:t>
            </a:r>
          </a:p>
        </p:txBody>
      </p:sp>
      <p:pic>
        <p:nvPicPr>
          <p:cNvPr id="4" name="Picture 3" descr="chart895730605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Q97: Honours &amp; Awards. Each year a significant number of members receive special recognition for their work and community support. Some of the awards are extended to members through the Minister of Veterans Affairs, the Commander RCAF and the Chief of the Defence Staff. The honours and awards that are provided by the association help retain and recruit members into the association, keeping the association strong and thriving. Some of the awards include Life Membership, Meritorious or Distinguished Service, etc...</a:t>
            </a:r>
          </a:p>
        </p:txBody>
      </p:sp>
      <p:sp>
        <p:nvSpPr>
          <p:cNvPr id="3" name="Content Placeholder 2"/>
          <p:cNvSpPr>
            <a:spLocks noGrp="1"/>
          </p:cNvSpPr>
          <p:nvPr>
            <p:ph idx="1"/>
          </p:nvPr>
        </p:nvSpPr>
        <p:spPr/>
        <p:txBody>
          <a:bodyPr/>
          <a:lstStyle/>
          <a:p>
            <a:r>
              <a:t>Answered: 528    Skipped: 670</a:t>
            </a:r>
          </a:p>
        </p:txBody>
      </p:sp>
      <p:pic>
        <p:nvPicPr>
          <p:cNvPr id="4" name="Picture 3" descr="table895730544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Q98: Civic involvement, Community Improvement, Political Participation, Strengthening our Democracy through Active Support and Engagement</a:t>
            </a:r>
          </a:p>
        </p:txBody>
      </p:sp>
      <p:sp>
        <p:nvSpPr>
          <p:cNvPr id="3" name="Content Placeholder 2"/>
          <p:cNvSpPr>
            <a:spLocks noGrp="1"/>
          </p:cNvSpPr>
          <p:nvPr>
            <p:ph idx="1"/>
          </p:nvPr>
        </p:nvSpPr>
        <p:spPr/>
        <p:txBody>
          <a:bodyPr/>
          <a:lstStyle/>
          <a:p>
            <a:r>
              <a:t>Answered: 524    Skipped: 674</a:t>
            </a:r>
          </a:p>
        </p:txBody>
      </p:sp>
      <p:pic>
        <p:nvPicPr>
          <p:cNvPr id="4" name="Picture 3" descr="chart895730433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Wing Response Tally</a:t>
            </a:r>
            <a:endParaRPr lang="en-US" dirty="0"/>
          </a:p>
        </p:txBody>
      </p:sp>
      <p:sp>
        <p:nvSpPr>
          <p:cNvPr id="3" name="Text Placeholder 2"/>
          <p:cNvSpPr>
            <a:spLocks noGrp="1"/>
          </p:cNvSpPr>
          <p:nvPr>
            <p:ph type="body"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833087" y="1067000"/>
            <a:ext cx="7198425" cy="3606400"/>
          </a:xfrm>
          <a:prstGeom prst="rect">
            <a:avLst/>
          </a:prstGeom>
        </p:spPr>
      </p:pic>
    </p:spTree>
    <p:extLst>
      <p:ext uri="{BB962C8B-B14F-4D97-AF65-F5344CB8AC3E}">
        <p14:creationId xmlns:p14="http://schemas.microsoft.com/office/powerpoint/2010/main" val="259121186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Q98: Civic involvement, Community Improvement, Political Participation, Strengthening our Democracy through Active Support and Engagement</a:t>
            </a:r>
          </a:p>
        </p:txBody>
      </p:sp>
      <p:sp>
        <p:nvSpPr>
          <p:cNvPr id="3" name="Content Placeholder 2"/>
          <p:cNvSpPr>
            <a:spLocks noGrp="1"/>
          </p:cNvSpPr>
          <p:nvPr>
            <p:ph idx="1"/>
          </p:nvPr>
        </p:nvSpPr>
        <p:spPr/>
        <p:txBody>
          <a:bodyPr/>
          <a:lstStyle/>
          <a:p>
            <a:r>
              <a:t>Answered: 524    Skipped: 674</a:t>
            </a:r>
          </a:p>
        </p:txBody>
      </p:sp>
      <p:pic>
        <p:nvPicPr>
          <p:cNvPr id="4" name="Picture 3" descr="table895730433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Q99: Membership provides you with access to the most up-to-date information available in your field. (By field we mean the civilian and military aerospace trades).</a:t>
            </a:r>
          </a:p>
        </p:txBody>
      </p:sp>
      <p:sp>
        <p:nvSpPr>
          <p:cNvPr id="3" name="Content Placeholder 2"/>
          <p:cNvSpPr>
            <a:spLocks noGrp="1"/>
          </p:cNvSpPr>
          <p:nvPr>
            <p:ph idx="1"/>
          </p:nvPr>
        </p:nvSpPr>
        <p:spPr/>
        <p:txBody>
          <a:bodyPr/>
          <a:lstStyle/>
          <a:p>
            <a:r>
              <a:t>Answered: 522    Skipped: 676</a:t>
            </a:r>
          </a:p>
        </p:txBody>
      </p:sp>
      <p:pic>
        <p:nvPicPr>
          <p:cNvPr id="4" name="Picture 3" descr="chart89573042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Q99: Membership provides you with access to the most up-to-date information available in your field. (By field we mean the civilian and military aerospace trades).</a:t>
            </a:r>
          </a:p>
        </p:txBody>
      </p:sp>
      <p:sp>
        <p:nvSpPr>
          <p:cNvPr id="3" name="Content Placeholder 2"/>
          <p:cNvSpPr>
            <a:spLocks noGrp="1"/>
          </p:cNvSpPr>
          <p:nvPr>
            <p:ph idx="1"/>
          </p:nvPr>
        </p:nvSpPr>
        <p:spPr/>
        <p:txBody>
          <a:bodyPr/>
          <a:lstStyle/>
          <a:p>
            <a:r>
              <a:t>Answered: 522    Skipped: 676</a:t>
            </a:r>
          </a:p>
        </p:txBody>
      </p:sp>
      <p:pic>
        <p:nvPicPr>
          <p:cNvPr id="4" name="Picture 3" descr="table895730422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Q100: Membership provides you with opportunities to network with other similarly-minded professionals in your field (civilian or military aerospace fields, or any relevant field evident in your community and your Wing)</a:t>
            </a:r>
          </a:p>
        </p:txBody>
      </p:sp>
      <p:sp>
        <p:nvSpPr>
          <p:cNvPr id="3" name="Content Placeholder 2"/>
          <p:cNvSpPr>
            <a:spLocks noGrp="1"/>
          </p:cNvSpPr>
          <p:nvPr>
            <p:ph idx="1"/>
          </p:nvPr>
        </p:nvSpPr>
        <p:spPr/>
        <p:txBody>
          <a:bodyPr/>
          <a:lstStyle/>
          <a:p>
            <a:r>
              <a:t>Answered: 527    Skipped: 671</a:t>
            </a:r>
          </a:p>
        </p:txBody>
      </p:sp>
      <p:pic>
        <p:nvPicPr>
          <p:cNvPr id="4" name="Picture 3" descr="chart895730400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Q100: Membership provides you with opportunities to network with other similarly-minded professionals in your field (civilian or military aerospace fields, or any relevant field evident in your community and your Wing)</a:t>
            </a:r>
          </a:p>
        </p:txBody>
      </p:sp>
      <p:sp>
        <p:nvSpPr>
          <p:cNvPr id="3" name="Content Placeholder 2"/>
          <p:cNvSpPr>
            <a:spLocks noGrp="1"/>
          </p:cNvSpPr>
          <p:nvPr>
            <p:ph idx="1"/>
          </p:nvPr>
        </p:nvSpPr>
        <p:spPr/>
        <p:txBody>
          <a:bodyPr/>
          <a:lstStyle/>
          <a:p>
            <a:r>
              <a:t>Answered: 527    Skipped: 671</a:t>
            </a:r>
          </a:p>
        </p:txBody>
      </p:sp>
      <p:pic>
        <p:nvPicPr>
          <p:cNvPr id="4" name="Picture 3" descr="table8957304000.png"/>
          <p:cNvPicPr>
            <a:picLocks noChangeAspect="1"/>
          </p:cNvPicPr>
          <p:nvPr/>
        </p:nvPicPr>
        <p:blipFill>
          <a:blip r:embed="rId2"/>
          <a:stretch>
            <a:fillRect/>
          </a:stretch>
        </p:blipFill>
        <p:spPr>
          <a:xfrm>
            <a:off x="1049658" y="1498491"/>
            <a:ext cx="5805714" cy="1351642"/>
          </a:xfrm>
          <a:prstGeom prst="rect">
            <a:avLst/>
          </a:prstGeom>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Q101: My personal identity, independent of others, is very important to me</a:t>
            </a:r>
          </a:p>
        </p:txBody>
      </p:sp>
      <p:sp>
        <p:nvSpPr>
          <p:cNvPr id="3" name="Content Placeholder 2"/>
          <p:cNvSpPr>
            <a:spLocks noGrp="1"/>
          </p:cNvSpPr>
          <p:nvPr>
            <p:ph idx="1"/>
          </p:nvPr>
        </p:nvSpPr>
        <p:spPr/>
        <p:txBody>
          <a:bodyPr/>
          <a:lstStyle/>
          <a:p>
            <a:r>
              <a:t>Answered: 517    Skipped: 681</a:t>
            </a:r>
          </a:p>
        </p:txBody>
      </p:sp>
      <p:pic>
        <p:nvPicPr>
          <p:cNvPr id="4" name="Picture 3" descr="chart88852361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Q101: My personal identity, independent of others, is very important to me</a:t>
            </a:r>
          </a:p>
        </p:txBody>
      </p:sp>
      <p:sp>
        <p:nvSpPr>
          <p:cNvPr id="3" name="Content Placeholder 2"/>
          <p:cNvSpPr>
            <a:spLocks noGrp="1"/>
          </p:cNvSpPr>
          <p:nvPr>
            <p:ph idx="1"/>
          </p:nvPr>
        </p:nvSpPr>
        <p:spPr/>
        <p:txBody>
          <a:bodyPr/>
          <a:lstStyle/>
          <a:p>
            <a:r>
              <a:t>Answered: 517    Skipped: 681</a:t>
            </a:r>
          </a:p>
        </p:txBody>
      </p:sp>
      <p:pic>
        <p:nvPicPr>
          <p:cNvPr id="4" name="Picture 3" descr="table8957303400.png"/>
          <p:cNvPicPr>
            <a:picLocks noChangeAspect="1"/>
          </p:cNvPicPr>
          <p:nvPr/>
        </p:nvPicPr>
        <p:blipFill>
          <a:blip r:embed="rId2"/>
          <a:stretch>
            <a:fillRect/>
          </a:stretch>
        </p:blipFill>
        <p:spPr>
          <a:xfrm>
            <a:off x="1049658" y="1498491"/>
            <a:ext cx="6749142" cy="970642"/>
          </a:xfrm>
          <a:prstGeom prst="rect">
            <a:avLst/>
          </a:prstGeom>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Q102: Membership gives me a chance to help promote a greater appreciation of the role and value of the civil and military aerospace field among practitioners (fellow aviators or supporters of aviation in Canada).</a:t>
            </a:r>
          </a:p>
        </p:txBody>
      </p:sp>
      <p:sp>
        <p:nvSpPr>
          <p:cNvPr id="3" name="Content Placeholder 2"/>
          <p:cNvSpPr>
            <a:spLocks noGrp="1"/>
          </p:cNvSpPr>
          <p:nvPr>
            <p:ph idx="1"/>
          </p:nvPr>
        </p:nvSpPr>
        <p:spPr/>
        <p:txBody>
          <a:bodyPr/>
          <a:lstStyle/>
          <a:p>
            <a:r>
              <a:t>Answered: 520    Skipped: 678</a:t>
            </a:r>
          </a:p>
        </p:txBody>
      </p:sp>
      <p:pic>
        <p:nvPicPr>
          <p:cNvPr id="4" name="Picture 3" descr="chart895730279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Q102: Membership gives me a chance to help promote a greater appreciation of the role and value of the civil and military aerospace field among practitioners (fellow aviators or supporters of aviation in Canada).</a:t>
            </a:r>
          </a:p>
        </p:txBody>
      </p:sp>
      <p:sp>
        <p:nvSpPr>
          <p:cNvPr id="3" name="Content Placeholder 2"/>
          <p:cNvSpPr>
            <a:spLocks noGrp="1"/>
          </p:cNvSpPr>
          <p:nvPr>
            <p:ph idx="1"/>
          </p:nvPr>
        </p:nvSpPr>
        <p:spPr/>
        <p:txBody>
          <a:bodyPr/>
          <a:lstStyle/>
          <a:p>
            <a:r>
              <a:t>Answered: 520    Skipped: 678</a:t>
            </a:r>
          </a:p>
        </p:txBody>
      </p:sp>
      <p:pic>
        <p:nvPicPr>
          <p:cNvPr id="4" name="Picture 3" descr="table895730279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Q103: Membership in the RCAF Association provides me with the means to convey to Canadians the importance of their country's air force.</a:t>
            </a:r>
          </a:p>
        </p:txBody>
      </p:sp>
      <p:sp>
        <p:nvSpPr>
          <p:cNvPr id="3" name="Content Placeholder 2"/>
          <p:cNvSpPr>
            <a:spLocks noGrp="1"/>
          </p:cNvSpPr>
          <p:nvPr>
            <p:ph idx="1"/>
          </p:nvPr>
        </p:nvSpPr>
        <p:spPr/>
        <p:txBody>
          <a:bodyPr/>
          <a:lstStyle/>
          <a:p>
            <a:r>
              <a:t>Answered: 523    Skipped: 675</a:t>
            </a:r>
          </a:p>
        </p:txBody>
      </p:sp>
      <p:pic>
        <p:nvPicPr>
          <p:cNvPr id="4" name="Picture 3" descr="chart895737041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t>Date Created: Wednesday, October 28, 2015</a:t>
            </a:r>
          </a:p>
        </p:txBody>
      </p:sp>
      <p:sp>
        <p:nvSpPr>
          <p:cNvPr id="3" name="Title 2"/>
          <p:cNvSpPr>
            <a:spLocks noGrp="1"/>
          </p:cNvSpPr>
          <p:nvPr>
            <p:ph type="title"/>
          </p:nvPr>
        </p:nvSpPr>
        <p:spPr/>
        <p:txBody>
          <a:bodyPr/>
          <a:lstStyle/>
          <a:p>
            <a:r>
              <a:t>1198</a:t>
            </a:r>
          </a:p>
        </p:txBody>
      </p:sp>
      <p:sp>
        <p:nvSpPr>
          <p:cNvPr id="4" name="Text Placeholder 3"/>
          <p:cNvSpPr>
            <a:spLocks noGrp="1"/>
          </p:cNvSpPr>
          <p:nvPr>
            <p:ph type="body" sz="quarter" idx="17"/>
          </p:nvPr>
        </p:nvSpPr>
        <p:spPr/>
        <p:txBody>
          <a:bodyPr/>
          <a:lstStyle/>
          <a:p>
            <a:r>
              <a:t>Total Responses</a:t>
            </a:r>
          </a:p>
        </p:txBody>
      </p:sp>
      <p:sp>
        <p:nvSpPr>
          <p:cNvPr id="5" name="Text Placeholder 4"/>
          <p:cNvSpPr>
            <a:spLocks noGrp="1"/>
          </p:cNvSpPr>
          <p:nvPr>
            <p:ph type="body" sz="quarter" idx="18"/>
          </p:nvPr>
        </p:nvSpPr>
        <p:spPr/>
        <p:txBody>
          <a:bodyPr/>
          <a:lstStyle/>
          <a:p>
            <a:r>
              <a:t>Complete Responses: 978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Wing with highest percentage of respondents</a:t>
            </a:r>
            <a:endParaRPr lang="en-US" dirty="0"/>
          </a:p>
        </p:txBody>
      </p:sp>
      <p:sp>
        <p:nvSpPr>
          <p:cNvPr id="3" name="Text Placeholder 2"/>
          <p:cNvSpPr>
            <a:spLocks noGrp="1"/>
          </p:cNvSpPr>
          <p:nvPr>
            <p:ph type="body"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248277" y="1115172"/>
            <a:ext cx="8545494" cy="2644028"/>
          </a:xfrm>
          <a:prstGeom prst="rect">
            <a:avLst/>
          </a:prstGeom>
        </p:spPr>
      </p:pic>
    </p:spTree>
    <p:extLst>
      <p:ext uri="{BB962C8B-B14F-4D97-AF65-F5344CB8AC3E}">
        <p14:creationId xmlns:p14="http://schemas.microsoft.com/office/powerpoint/2010/main" val="237099589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Q103: Membership in the RCAF Association provides me with the means to convey to Canadians the importance of their country's air force.</a:t>
            </a:r>
          </a:p>
        </p:txBody>
      </p:sp>
      <p:sp>
        <p:nvSpPr>
          <p:cNvPr id="3" name="Content Placeholder 2"/>
          <p:cNvSpPr>
            <a:spLocks noGrp="1"/>
          </p:cNvSpPr>
          <p:nvPr>
            <p:ph idx="1"/>
          </p:nvPr>
        </p:nvSpPr>
        <p:spPr/>
        <p:txBody>
          <a:bodyPr/>
          <a:lstStyle/>
          <a:p>
            <a:r>
              <a:t>Answered: 523    Skipped: 675</a:t>
            </a:r>
          </a:p>
        </p:txBody>
      </p:sp>
      <p:pic>
        <p:nvPicPr>
          <p:cNvPr id="4" name="Picture 3" descr="table895737041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Q104: Membership provides me with access to special products, tailored services, important programs, and unique suppliers (insurance, publications, knowledge products,...)</a:t>
            </a:r>
          </a:p>
        </p:txBody>
      </p:sp>
      <p:sp>
        <p:nvSpPr>
          <p:cNvPr id="3" name="Content Placeholder 2"/>
          <p:cNvSpPr>
            <a:spLocks noGrp="1"/>
          </p:cNvSpPr>
          <p:nvPr>
            <p:ph idx="1"/>
          </p:nvPr>
        </p:nvSpPr>
        <p:spPr/>
        <p:txBody>
          <a:bodyPr/>
          <a:lstStyle/>
          <a:p>
            <a:r>
              <a:t>Answered: 525    Skipped: 673</a:t>
            </a:r>
          </a:p>
        </p:txBody>
      </p:sp>
      <p:pic>
        <p:nvPicPr>
          <p:cNvPr id="4" name="Picture 3" descr="chart895730233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Q104: Membership provides me with access to special products, tailored services, important programs, and unique suppliers (insurance, publications, knowledge products,...)</a:t>
            </a:r>
          </a:p>
        </p:txBody>
      </p:sp>
      <p:sp>
        <p:nvSpPr>
          <p:cNvPr id="3" name="Content Placeholder 2"/>
          <p:cNvSpPr>
            <a:spLocks noGrp="1"/>
          </p:cNvSpPr>
          <p:nvPr>
            <p:ph idx="1"/>
          </p:nvPr>
        </p:nvSpPr>
        <p:spPr/>
        <p:txBody>
          <a:bodyPr/>
          <a:lstStyle/>
          <a:p>
            <a:r>
              <a:t>Answered: 525    Skipped: 673</a:t>
            </a:r>
          </a:p>
        </p:txBody>
      </p:sp>
      <p:pic>
        <p:nvPicPr>
          <p:cNvPr id="4" name="Picture 3" descr="table895730233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Q105: Service in the RCAF Association permits me the opportunity to promote greater public awareness of contributions in the civil and military aerospace field</a:t>
            </a:r>
          </a:p>
        </p:txBody>
      </p:sp>
      <p:sp>
        <p:nvSpPr>
          <p:cNvPr id="3" name="Content Placeholder 2"/>
          <p:cNvSpPr>
            <a:spLocks noGrp="1"/>
          </p:cNvSpPr>
          <p:nvPr>
            <p:ph idx="1"/>
          </p:nvPr>
        </p:nvSpPr>
        <p:spPr/>
        <p:txBody>
          <a:bodyPr/>
          <a:lstStyle/>
          <a:p>
            <a:r>
              <a:t>Answered: 523    Skipped: 675</a:t>
            </a:r>
          </a:p>
        </p:txBody>
      </p:sp>
      <p:pic>
        <p:nvPicPr>
          <p:cNvPr id="4" name="Picture 3" descr="chart89573042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Q105: Service in the RCAF Association permits me the opportunity to promote greater public awareness of contributions in the civil and military aerospace field</a:t>
            </a:r>
          </a:p>
        </p:txBody>
      </p:sp>
      <p:sp>
        <p:nvSpPr>
          <p:cNvPr id="3" name="Content Placeholder 2"/>
          <p:cNvSpPr>
            <a:spLocks noGrp="1"/>
          </p:cNvSpPr>
          <p:nvPr>
            <p:ph idx="1"/>
          </p:nvPr>
        </p:nvSpPr>
        <p:spPr/>
        <p:txBody>
          <a:bodyPr/>
          <a:lstStyle/>
          <a:p>
            <a:r>
              <a:t>Answered: 523    Skipped: 675</a:t>
            </a:r>
          </a:p>
        </p:txBody>
      </p:sp>
      <p:pic>
        <p:nvPicPr>
          <p:cNvPr id="4" name="Picture 3" descr="table8957301960.png"/>
          <p:cNvPicPr>
            <a:picLocks noChangeAspect="1"/>
          </p:cNvPicPr>
          <p:nvPr/>
        </p:nvPicPr>
        <p:blipFill>
          <a:blip r:embed="rId2"/>
          <a:stretch>
            <a:fillRect/>
          </a:stretch>
        </p:blipFill>
        <p:spPr>
          <a:xfrm>
            <a:off x="1049658" y="1498491"/>
            <a:ext cx="5751285" cy="13516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Q12: If you first joined the RCAF Association as an Associate Member, how many years passed before you achieved Regular Member status?</a:t>
            </a:r>
          </a:p>
        </p:txBody>
      </p:sp>
      <p:sp>
        <p:nvSpPr>
          <p:cNvPr id="3" name="Content Placeholder 2"/>
          <p:cNvSpPr>
            <a:spLocks noGrp="1"/>
          </p:cNvSpPr>
          <p:nvPr>
            <p:ph idx="1"/>
          </p:nvPr>
        </p:nvSpPr>
        <p:spPr/>
        <p:txBody>
          <a:bodyPr/>
          <a:lstStyle/>
          <a:p>
            <a:r>
              <a:t>Answered: 51    Skipped: 1,147</a:t>
            </a:r>
          </a:p>
        </p:txBody>
      </p:sp>
      <p:pic>
        <p:nvPicPr>
          <p:cNvPr id="4" name="Picture 3" descr="chart869970329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Q12: If you first joined the RCAF Association as an Associate Member, how many years passed before you achieved Regular Member status?</a:t>
            </a:r>
          </a:p>
        </p:txBody>
      </p:sp>
      <p:sp>
        <p:nvSpPr>
          <p:cNvPr id="3" name="Content Placeholder 2"/>
          <p:cNvSpPr>
            <a:spLocks noGrp="1"/>
          </p:cNvSpPr>
          <p:nvPr>
            <p:ph idx="1"/>
          </p:nvPr>
        </p:nvSpPr>
        <p:spPr/>
        <p:txBody>
          <a:bodyPr/>
          <a:lstStyle/>
          <a:p>
            <a:r>
              <a:t>Answered: 51    Skipped: 1,147</a:t>
            </a:r>
          </a:p>
        </p:txBody>
      </p:sp>
      <p:pic>
        <p:nvPicPr>
          <p:cNvPr id="4" name="Picture 3" descr="table86997032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Q13: Were you ever elected to, or did you ever volunteer to stand as, Wing President?</a:t>
            </a:r>
          </a:p>
        </p:txBody>
      </p:sp>
      <p:sp>
        <p:nvSpPr>
          <p:cNvPr id="3" name="Content Placeholder 2"/>
          <p:cNvSpPr>
            <a:spLocks noGrp="1"/>
          </p:cNvSpPr>
          <p:nvPr>
            <p:ph idx="1"/>
          </p:nvPr>
        </p:nvSpPr>
        <p:spPr/>
        <p:txBody>
          <a:bodyPr/>
          <a:lstStyle/>
          <a:p>
            <a:r>
              <a:t>Answered: 529    Skipped: 669</a:t>
            </a:r>
          </a:p>
        </p:txBody>
      </p:sp>
      <p:pic>
        <p:nvPicPr>
          <p:cNvPr id="4" name="Picture 3" descr="chart869903220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Q13: Were you ever elected to, or did you ever volunteer to stand as, Wing President?</a:t>
            </a:r>
          </a:p>
        </p:txBody>
      </p:sp>
      <p:sp>
        <p:nvSpPr>
          <p:cNvPr id="3" name="Content Placeholder 2"/>
          <p:cNvSpPr>
            <a:spLocks noGrp="1"/>
          </p:cNvSpPr>
          <p:nvPr>
            <p:ph idx="1"/>
          </p:nvPr>
        </p:nvSpPr>
        <p:spPr/>
        <p:txBody>
          <a:bodyPr/>
          <a:lstStyle/>
          <a:p>
            <a:r>
              <a:t>Answered: 529    Skipped: 669</a:t>
            </a:r>
          </a:p>
        </p:txBody>
      </p:sp>
      <p:pic>
        <p:nvPicPr>
          <p:cNvPr id="4" name="Picture 3" descr="table869903220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Q15: How many years have you served on the Wing Executive Council?</a:t>
            </a:r>
          </a:p>
        </p:txBody>
      </p:sp>
      <p:sp>
        <p:nvSpPr>
          <p:cNvPr id="3" name="Content Placeholder 2"/>
          <p:cNvSpPr>
            <a:spLocks noGrp="1"/>
          </p:cNvSpPr>
          <p:nvPr>
            <p:ph idx="1"/>
          </p:nvPr>
        </p:nvSpPr>
        <p:spPr/>
        <p:txBody>
          <a:bodyPr/>
          <a:lstStyle/>
          <a:p>
            <a:r>
              <a:t>Answered: 481    Skipped: 717</a:t>
            </a:r>
          </a:p>
        </p:txBody>
      </p:sp>
      <p:pic>
        <p:nvPicPr>
          <p:cNvPr id="4" name="Picture 3" descr="chart869907284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Q15: How many years have you served on the Wing Executive Council?</a:t>
            </a:r>
          </a:p>
        </p:txBody>
      </p:sp>
      <p:sp>
        <p:nvSpPr>
          <p:cNvPr id="3" name="Content Placeholder 2"/>
          <p:cNvSpPr>
            <a:spLocks noGrp="1"/>
          </p:cNvSpPr>
          <p:nvPr>
            <p:ph idx="1"/>
          </p:nvPr>
        </p:nvSpPr>
        <p:spPr/>
        <p:txBody>
          <a:bodyPr/>
          <a:lstStyle/>
          <a:p>
            <a:r>
              <a:t>Answered: 481    Skipped: 717</a:t>
            </a:r>
          </a:p>
        </p:txBody>
      </p:sp>
      <p:pic>
        <p:nvPicPr>
          <p:cNvPr id="4" name="Picture 3" descr="table86990728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100" dirty="0"/>
              <a:t>Q16: Choose from the choices below all those which may apply, in response to the following statement: I learned how to be a leader on the Wing Executive Council by:</a:t>
            </a:r>
          </a:p>
        </p:txBody>
      </p:sp>
      <p:sp>
        <p:nvSpPr>
          <p:cNvPr id="3" name="Content Placeholder 2"/>
          <p:cNvSpPr>
            <a:spLocks noGrp="1"/>
          </p:cNvSpPr>
          <p:nvPr>
            <p:ph idx="1"/>
          </p:nvPr>
        </p:nvSpPr>
        <p:spPr/>
        <p:txBody>
          <a:bodyPr/>
          <a:lstStyle/>
          <a:p>
            <a:r>
              <a:t>Answered: 304    Skipped: 894</a:t>
            </a:r>
          </a:p>
        </p:txBody>
      </p:sp>
      <p:pic>
        <p:nvPicPr>
          <p:cNvPr id="4" name="Picture 3" descr="chart888846879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100" dirty="0"/>
              <a:t>Q16: Choose from the choices below all those which may apply, in response to the following statement: I learned how to be a leader on the Wing Executive Council by:</a:t>
            </a:r>
          </a:p>
        </p:txBody>
      </p:sp>
      <p:sp>
        <p:nvSpPr>
          <p:cNvPr id="3" name="Content Placeholder 2"/>
          <p:cNvSpPr>
            <a:spLocks noGrp="1"/>
          </p:cNvSpPr>
          <p:nvPr>
            <p:ph idx="1"/>
          </p:nvPr>
        </p:nvSpPr>
        <p:spPr/>
        <p:txBody>
          <a:bodyPr/>
          <a:lstStyle/>
          <a:p>
            <a:r>
              <a:t>Answered: 304    Skipped: 894</a:t>
            </a:r>
          </a:p>
        </p:txBody>
      </p:sp>
      <p:pic>
        <p:nvPicPr>
          <p:cNvPr id="4" name="Picture 3" descr="table8888468790.png"/>
          <p:cNvPicPr>
            <a:picLocks noChangeAspect="1"/>
          </p:cNvPicPr>
          <p:nvPr/>
        </p:nvPicPr>
        <p:blipFill>
          <a:blip r:embed="rId2"/>
          <a:stretch>
            <a:fillRect/>
          </a:stretch>
        </p:blipFill>
        <p:spPr>
          <a:xfrm>
            <a:off x="1049658" y="1498491"/>
            <a:ext cx="5388428" cy="248557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900" dirty="0"/>
              <a:t>Q17: Choose from the options, below, how you feel about the following definition of the word membership: in exchange for their annual dues members benefit from a unique package of products and services they themselves help design, as a consequence of their desire to help shape the future affairs of their association</a:t>
            </a:r>
          </a:p>
        </p:txBody>
      </p:sp>
      <p:sp>
        <p:nvSpPr>
          <p:cNvPr id="3" name="Content Placeholder 2"/>
          <p:cNvSpPr>
            <a:spLocks noGrp="1"/>
          </p:cNvSpPr>
          <p:nvPr>
            <p:ph idx="1"/>
          </p:nvPr>
        </p:nvSpPr>
        <p:spPr/>
        <p:txBody>
          <a:bodyPr/>
          <a:lstStyle/>
          <a:p>
            <a:r>
              <a:t>Answered: 511    Skipped: 687</a:t>
            </a:r>
          </a:p>
        </p:txBody>
      </p:sp>
      <p:pic>
        <p:nvPicPr>
          <p:cNvPr id="4" name="Picture 3" descr="chart8957355820.png"/>
          <p:cNvPicPr>
            <a:picLocks noChangeAspect="1"/>
          </p:cNvPicPr>
          <p:nvPr/>
        </p:nvPicPr>
        <p:blipFill>
          <a:blip r:embed="rId2"/>
          <a:stretch>
            <a:fillRect/>
          </a:stretch>
        </p:blipFill>
        <p:spPr>
          <a:xfrm>
            <a:off x="1049658" y="1498491"/>
            <a:ext cx="5388428" cy="37192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 Gender</a:t>
            </a:r>
          </a:p>
        </p:txBody>
      </p:sp>
      <p:sp>
        <p:nvSpPr>
          <p:cNvPr id="3" name="Content Placeholder 2"/>
          <p:cNvSpPr>
            <a:spLocks noGrp="1"/>
          </p:cNvSpPr>
          <p:nvPr>
            <p:ph idx="1"/>
          </p:nvPr>
        </p:nvSpPr>
        <p:spPr/>
        <p:txBody>
          <a:bodyPr/>
          <a:lstStyle/>
          <a:p>
            <a:r>
              <a:t>Answered: 1,176    Skipped: 22</a:t>
            </a:r>
          </a:p>
        </p:txBody>
      </p:sp>
      <p:pic>
        <p:nvPicPr>
          <p:cNvPr id="4" name="Picture 3" descr="chart869817955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800" dirty="0"/>
              <a:t>Q17: Choose from the options, below, how you feel about the following definition of the word membership: in exchange for their annual dues members benefit from a unique package of products and services they themselves help design, as a consequence of their desire to help shape the future affairs of their association</a:t>
            </a:r>
          </a:p>
        </p:txBody>
      </p:sp>
      <p:sp>
        <p:nvSpPr>
          <p:cNvPr id="3" name="Content Placeholder 2"/>
          <p:cNvSpPr>
            <a:spLocks noGrp="1"/>
          </p:cNvSpPr>
          <p:nvPr>
            <p:ph idx="1"/>
          </p:nvPr>
        </p:nvSpPr>
        <p:spPr/>
        <p:txBody>
          <a:bodyPr/>
          <a:lstStyle/>
          <a:p>
            <a:r>
              <a:t>Answered: 511    Skipped: 687</a:t>
            </a:r>
          </a:p>
        </p:txBody>
      </p:sp>
      <p:pic>
        <p:nvPicPr>
          <p:cNvPr id="4" name="Picture 3" descr="table895735582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050" dirty="0"/>
              <a:t>Q18: Liability Insurance - Wings have the option of piggy-backing at no cost on the RCAF Association's liability insurance policy, whenever Wing members wish to conduct an event for which they require such insurance coverage.</a:t>
            </a:r>
          </a:p>
        </p:txBody>
      </p:sp>
      <p:sp>
        <p:nvSpPr>
          <p:cNvPr id="3" name="Content Placeholder 2"/>
          <p:cNvSpPr>
            <a:spLocks noGrp="1"/>
          </p:cNvSpPr>
          <p:nvPr>
            <p:ph idx="1"/>
          </p:nvPr>
        </p:nvSpPr>
        <p:spPr/>
        <p:txBody>
          <a:bodyPr/>
          <a:lstStyle/>
          <a:p>
            <a:r>
              <a:t>Answered: 421    Skipped: 777</a:t>
            </a:r>
          </a:p>
        </p:txBody>
      </p:sp>
      <p:pic>
        <p:nvPicPr>
          <p:cNvPr id="4" name="Picture 3" descr="chart870058297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800" dirty="0"/>
              <a:t>Q18: Liability Insurance - Wings have the option of piggy-backing at no cost on the RCAF Association's liability insurance policy, whenever Wing members wish to conduct an event for which they require such insurance coverage.</a:t>
            </a:r>
          </a:p>
        </p:txBody>
      </p:sp>
      <p:sp>
        <p:nvSpPr>
          <p:cNvPr id="3" name="Content Placeholder 2"/>
          <p:cNvSpPr>
            <a:spLocks noGrp="1"/>
          </p:cNvSpPr>
          <p:nvPr>
            <p:ph idx="1"/>
          </p:nvPr>
        </p:nvSpPr>
        <p:spPr/>
        <p:txBody>
          <a:bodyPr/>
          <a:lstStyle/>
          <a:p>
            <a:r>
              <a:t>Answered: 421    Skipped: 777</a:t>
            </a:r>
          </a:p>
        </p:txBody>
      </p:sp>
      <p:pic>
        <p:nvPicPr>
          <p:cNvPr id="4" name="Picture 3" descr="table8700582970.png"/>
          <p:cNvPicPr>
            <a:picLocks noChangeAspect="1"/>
          </p:cNvPicPr>
          <p:nvPr/>
        </p:nvPicPr>
        <p:blipFill>
          <a:blip r:embed="rId2"/>
          <a:stretch>
            <a:fillRect/>
          </a:stretch>
        </p:blipFill>
        <p:spPr>
          <a:xfrm>
            <a:off x="1049658" y="1498491"/>
            <a:ext cx="6812642" cy="153307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000" dirty="0"/>
              <a:t>Q19: What do you think are the most important functions of an association? Select only those three (3 only) which you believe to be the most important.</a:t>
            </a:r>
          </a:p>
        </p:txBody>
      </p:sp>
      <p:sp>
        <p:nvSpPr>
          <p:cNvPr id="3" name="Content Placeholder 2"/>
          <p:cNvSpPr>
            <a:spLocks noGrp="1"/>
          </p:cNvSpPr>
          <p:nvPr>
            <p:ph idx="1"/>
          </p:nvPr>
        </p:nvSpPr>
        <p:spPr/>
        <p:txBody>
          <a:bodyPr/>
          <a:lstStyle/>
          <a:p>
            <a:r>
              <a:t>Answered: 432    Skipped: 766</a:t>
            </a:r>
          </a:p>
        </p:txBody>
      </p:sp>
      <p:pic>
        <p:nvPicPr>
          <p:cNvPr id="4" name="Picture 3" descr="chart8729889430.png"/>
          <p:cNvPicPr>
            <a:picLocks noChangeAspect="1"/>
          </p:cNvPicPr>
          <p:nvPr/>
        </p:nvPicPr>
        <p:blipFill>
          <a:blip r:embed="rId2"/>
          <a:stretch>
            <a:fillRect/>
          </a:stretch>
        </p:blipFill>
        <p:spPr>
          <a:xfrm>
            <a:off x="2101579" y="1136649"/>
            <a:ext cx="4256714" cy="322478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050" dirty="0"/>
              <a:t>Q19: What do you think are the most important functions of an association? Select only those three (3 only) which you believe to be the most important.</a:t>
            </a:r>
          </a:p>
        </p:txBody>
      </p:sp>
      <p:sp>
        <p:nvSpPr>
          <p:cNvPr id="3" name="Content Placeholder 2"/>
          <p:cNvSpPr>
            <a:spLocks noGrp="1"/>
          </p:cNvSpPr>
          <p:nvPr>
            <p:ph idx="1"/>
          </p:nvPr>
        </p:nvSpPr>
        <p:spPr/>
        <p:txBody>
          <a:bodyPr/>
          <a:lstStyle/>
          <a:p>
            <a:r>
              <a:t>Answered: 432    Skipped: 766</a:t>
            </a:r>
          </a:p>
        </p:txBody>
      </p:sp>
      <p:pic>
        <p:nvPicPr>
          <p:cNvPr id="4" name="Picture 3" descr="table8729889430.png"/>
          <p:cNvPicPr>
            <a:picLocks noChangeAspect="1"/>
          </p:cNvPicPr>
          <p:nvPr/>
        </p:nvPicPr>
        <p:blipFill>
          <a:blip r:embed="rId2"/>
          <a:stretch>
            <a:fillRect/>
          </a:stretch>
        </p:blipFill>
        <p:spPr>
          <a:xfrm>
            <a:off x="1049658" y="1498491"/>
            <a:ext cx="5388428" cy="277585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700" dirty="0"/>
              <a:t>Q20: Informational Material - Internal to the Association (Publications). Wing newsletters or bulletins, Association and/or e-newsletters, pamphlets, brochures and pocket guides are distributed to help members in their various association roles, as well as in ceremonial and other roles they may be asked to fulfil outside the association in support of other organizations, such as ANAVETS and the Royal Canadian Legion.</a:t>
            </a:r>
          </a:p>
        </p:txBody>
      </p:sp>
      <p:sp>
        <p:nvSpPr>
          <p:cNvPr id="3" name="Content Placeholder 2"/>
          <p:cNvSpPr>
            <a:spLocks noGrp="1"/>
          </p:cNvSpPr>
          <p:nvPr>
            <p:ph idx="1"/>
          </p:nvPr>
        </p:nvSpPr>
        <p:spPr/>
        <p:txBody>
          <a:bodyPr/>
          <a:lstStyle/>
          <a:p>
            <a:r>
              <a:t>Answered: 428    Skipped: 770</a:t>
            </a:r>
          </a:p>
        </p:txBody>
      </p:sp>
      <p:pic>
        <p:nvPicPr>
          <p:cNvPr id="4" name="Picture 3" descr="chart870062036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700" dirty="0"/>
              <a:t>Q20: Informational Material - Internal to the Association (Publications). Wing newsletters or bulletins, Association and/or e-newsletters, pamphlets, brochures and pocket guides are distributed to help members in their various association roles, as well as in ceremonial and other roles they may be asked to fulfil outside the association in support of other organizations, such as ANAVETS and the Royal Canadian Legion.</a:t>
            </a:r>
          </a:p>
        </p:txBody>
      </p:sp>
      <p:sp>
        <p:nvSpPr>
          <p:cNvPr id="3" name="Content Placeholder 2"/>
          <p:cNvSpPr>
            <a:spLocks noGrp="1"/>
          </p:cNvSpPr>
          <p:nvPr>
            <p:ph idx="1"/>
          </p:nvPr>
        </p:nvSpPr>
        <p:spPr/>
        <p:txBody>
          <a:bodyPr/>
          <a:lstStyle/>
          <a:p>
            <a:r>
              <a:t>Answered: 428    Skipped: 770</a:t>
            </a:r>
          </a:p>
        </p:txBody>
      </p:sp>
      <p:pic>
        <p:nvPicPr>
          <p:cNvPr id="4" name="Picture 3" descr="table8700620360.png"/>
          <p:cNvPicPr>
            <a:picLocks noChangeAspect="1"/>
          </p:cNvPicPr>
          <p:nvPr/>
        </p:nvPicPr>
        <p:blipFill>
          <a:blip r:embed="rId2"/>
          <a:stretch>
            <a:fillRect/>
          </a:stretch>
        </p:blipFill>
        <p:spPr>
          <a:xfrm>
            <a:off x="1049658" y="1498491"/>
            <a:ext cx="6368142" cy="188685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700" dirty="0"/>
              <a:t>Q21: Informational Material - National Publications. Very often the RCAF Association can secure copies of formal publications issued by the government of Canada through the Department of National </a:t>
            </a:r>
            <a:r>
              <a:rPr sz="700" dirty="0" err="1"/>
              <a:t>Defence</a:t>
            </a:r>
            <a:r>
              <a:rPr sz="700" dirty="0"/>
              <a:t>, including the RCAF Journal, Flight Comment, monographs such as On Windswept Heights, doctrine manuals, Base newspapers, and </a:t>
            </a:r>
            <a:r>
              <a:rPr sz="700" dirty="0" err="1"/>
              <a:t>CrewBrief</a:t>
            </a:r>
            <a:r>
              <a:rPr sz="700" dirty="0"/>
              <a:t>, to name but a few. (Some of these have been digitized. Members may request copies, for the cost of shipping and handling only).</a:t>
            </a:r>
          </a:p>
        </p:txBody>
      </p:sp>
      <p:sp>
        <p:nvSpPr>
          <p:cNvPr id="3" name="Content Placeholder 2"/>
          <p:cNvSpPr>
            <a:spLocks noGrp="1"/>
          </p:cNvSpPr>
          <p:nvPr>
            <p:ph idx="1"/>
          </p:nvPr>
        </p:nvSpPr>
        <p:spPr/>
        <p:txBody>
          <a:bodyPr/>
          <a:lstStyle/>
          <a:p>
            <a:r>
              <a:t>Answered: 425    Skipped: 773</a:t>
            </a:r>
          </a:p>
        </p:txBody>
      </p:sp>
      <p:pic>
        <p:nvPicPr>
          <p:cNvPr id="4" name="Picture 3" descr="chart870067626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700" dirty="0"/>
              <a:t>Q21: Informational Material - National Publications. Very often the RCAF Association can secure copies of formal publications issued by the government of Canada through the Department of National </a:t>
            </a:r>
            <a:r>
              <a:rPr sz="700" dirty="0" err="1"/>
              <a:t>Defence</a:t>
            </a:r>
            <a:r>
              <a:rPr sz="700" dirty="0"/>
              <a:t>, including the RCAF Journal, Flight Comment, monographs such as On Windswept Heights, doctrine manuals, Base newspapers, and </a:t>
            </a:r>
            <a:r>
              <a:rPr sz="700" dirty="0" err="1"/>
              <a:t>CrewBrief</a:t>
            </a:r>
            <a:r>
              <a:rPr sz="700" dirty="0"/>
              <a:t>, to name but a few. (Some of these have been digitized. Members may request copies, for the cost of shipping and handling only).</a:t>
            </a:r>
          </a:p>
        </p:txBody>
      </p:sp>
      <p:sp>
        <p:nvSpPr>
          <p:cNvPr id="3" name="Content Placeholder 2"/>
          <p:cNvSpPr>
            <a:spLocks noGrp="1"/>
          </p:cNvSpPr>
          <p:nvPr>
            <p:ph idx="1"/>
          </p:nvPr>
        </p:nvSpPr>
        <p:spPr/>
        <p:txBody>
          <a:bodyPr/>
          <a:lstStyle/>
          <a:p>
            <a:r>
              <a:t>Answered: 425    Skipped: 773</a:t>
            </a:r>
          </a:p>
        </p:txBody>
      </p:sp>
      <p:pic>
        <p:nvPicPr>
          <p:cNvPr id="4" name="Picture 3" descr="table8700676260.png"/>
          <p:cNvPicPr>
            <a:picLocks noChangeAspect="1"/>
          </p:cNvPicPr>
          <p:nvPr/>
        </p:nvPicPr>
        <p:blipFill>
          <a:blip r:embed="rId2"/>
          <a:stretch>
            <a:fillRect/>
          </a:stretch>
        </p:blipFill>
        <p:spPr>
          <a:xfrm>
            <a:off x="1049658" y="1498491"/>
            <a:ext cx="6368142" cy="188685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Q22: Do you believe associations like ours are capable of addressing the practical needs of individual members?</a:t>
            </a:r>
          </a:p>
        </p:txBody>
      </p:sp>
      <p:sp>
        <p:nvSpPr>
          <p:cNvPr id="3" name="Content Placeholder 2"/>
          <p:cNvSpPr>
            <a:spLocks noGrp="1"/>
          </p:cNvSpPr>
          <p:nvPr>
            <p:ph idx="1"/>
          </p:nvPr>
        </p:nvSpPr>
        <p:spPr/>
        <p:txBody>
          <a:bodyPr/>
          <a:lstStyle/>
          <a:p>
            <a:r>
              <a:t>Answered: 431    Skipped: 767</a:t>
            </a:r>
          </a:p>
        </p:txBody>
      </p:sp>
      <p:pic>
        <p:nvPicPr>
          <p:cNvPr id="4" name="Picture 3" descr="chart8729868800.png"/>
          <p:cNvPicPr>
            <a:picLocks noChangeAspect="1"/>
          </p:cNvPicPr>
          <p:nvPr/>
        </p:nvPicPr>
        <p:blipFill>
          <a:blip r:embed="rId2"/>
          <a:stretch>
            <a:fillRect/>
          </a:stretch>
        </p:blipFill>
        <p:spPr>
          <a:xfrm>
            <a:off x="2167258" y="1231900"/>
            <a:ext cx="4183102" cy="28873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Q1: Gender</a:t>
            </a:r>
          </a:p>
        </p:txBody>
      </p:sp>
      <p:sp>
        <p:nvSpPr>
          <p:cNvPr id="3" name="Content Placeholder 2"/>
          <p:cNvSpPr>
            <a:spLocks noGrp="1"/>
          </p:cNvSpPr>
          <p:nvPr>
            <p:ph idx="1"/>
          </p:nvPr>
        </p:nvSpPr>
        <p:spPr/>
        <p:txBody>
          <a:bodyPr/>
          <a:lstStyle/>
          <a:p>
            <a:r>
              <a:t>Answered: 1,176    Skipped: 22</a:t>
            </a:r>
          </a:p>
        </p:txBody>
      </p:sp>
      <p:pic>
        <p:nvPicPr>
          <p:cNvPr id="4" name="Picture 3" descr="table86981795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Q22: Do you believe associations like ours are capable of addressing the practical needs of individual members?</a:t>
            </a:r>
          </a:p>
        </p:txBody>
      </p:sp>
      <p:sp>
        <p:nvSpPr>
          <p:cNvPr id="3" name="Content Placeholder 2"/>
          <p:cNvSpPr>
            <a:spLocks noGrp="1"/>
          </p:cNvSpPr>
          <p:nvPr>
            <p:ph idx="1"/>
          </p:nvPr>
        </p:nvSpPr>
        <p:spPr/>
        <p:txBody>
          <a:bodyPr/>
          <a:lstStyle/>
          <a:p>
            <a:r>
              <a:t>Answered: 431    Skipped: 767</a:t>
            </a:r>
          </a:p>
        </p:txBody>
      </p:sp>
      <p:pic>
        <p:nvPicPr>
          <p:cNvPr id="4" name="Picture 3" descr="table872986880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900" dirty="0"/>
              <a:t>Q23: Airforce Magazine - The 64-page quarterly magazine is crafted by members for members, and consists of air force news, feature stories, reminiscences, historical commemorations, Last Postings, Association news, job postings, event announcements, and other information all designed to provide expressive and purposive incentives consistent with the association's aims and objectives.</a:t>
            </a:r>
          </a:p>
        </p:txBody>
      </p:sp>
      <p:sp>
        <p:nvSpPr>
          <p:cNvPr id="3" name="Content Placeholder 2"/>
          <p:cNvSpPr>
            <a:spLocks noGrp="1"/>
          </p:cNvSpPr>
          <p:nvPr>
            <p:ph idx="1"/>
          </p:nvPr>
        </p:nvSpPr>
        <p:spPr/>
        <p:txBody>
          <a:bodyPr/>
          <a:lstStyle/>
          <a:p>
            <a:r>
              <a:t>Answered: 433    Skipped: 765</a:t>
            </a:r>
          </a:p>
        </p:txBody>
      </p:sp>
      <p:pic>
        <p:nvPicPr>
          <p:cNvPr id="4" name="Picture 3" descr="chart870070480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900" dirty="0"/>
              <a:t>Q23: Airforce Magazine - The 64-page quarterly magazine is crafted by members for members, and consists of air force news, feature stories, reminiscences, historical commemorations, Last Postings, Association news, job postings, event announcements, and other information all designed to provide expressive and purposive incentives consistent with the association's aims and objectives.</a:t>
            </a:r>
          </a:p>
        </p:txBody>
      </p:sp>
      <p:sp>
        <p:nvSpPr>
          <p:cNvPr id="3" name="Content Placeholder 2"/>
          <p:cNvSpPr>
            <a:spLocks noGrp="1"/>
          </p:cNvSpPr>
          <p:nvPr>
            <p:ph idx="1"/>
          </p:nvPr>
        </p:nvSpPr>
        <p:spPr/>
        <p:txBody>
          <a:bodyPr/>
          <a:lstStyle/>
          <a:p>
            <a:r>
              <a:t>Answered: 433    Skipped: 765</a:t>
            </a:r>
          </a:p>
        </p:txBody>
      </p:sp>
      <p:pic>
        <p:nvPicPr>
          <p:cNvPr id="4" name="Picture 3" descr="table870070480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Q24: I prefer to do my own thing</a:t>
            </a:r>
          </a:p>
        </p:txBody>
      </p:sp>
      <p:sp>
        <p:nvSpPr>
          <p:cNvPr id="3" name="Content Placeholder 2"/>
          <p:cNvSpPr>
            <a:spLocks noGrp="1"/>
          </p:cNvSpPr>
          <p:nvPr>
            <p:ph idx="1"/>
          </p:nvPr>
        </p:nvSpPr>
        <p:spPr/>
        <p:txBody>
          <a:bodyPr/>
          <a:lstStyle/>
          <a:p>
            <a:r>
              <a:t>Answered: 406    Skipped: 792</a:t>
            </a:r>
          </a:p>
        </p:txBody>
      </p:sp>
      <p:pic>
        <p:nvPicPr>
          <p:cNvPr id="4" name="Picture 3" descr="chart888520753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Q24: I prefer to do my own thing</a:t>
            </a:r>
          </a:p>
        </p:txBody>
      </p:sp>
      <p:sp>
        <p:nvSpPr>
          <p:cNvPr id="3" name="Content Placeholder 2"/>
          <p:cNvSpPr>
            <a:spLocks noGrp="1"/>
          </p:cNvSpPr>
          <p:nvPr>
            <p:ph idx="1"/>
          </p:nvPr>
        </p:nvSpPr>
        <p:spPr/>
        <p:txBody>
          <a:bodyPr/>
          <a:lstStyle/>
          <a:p>
            <a:r>
              <a:t>Answered: 406    Skipped: 792</a:t>
            </a:r>
          </a:p>
        </p:txBody>
      </p:sp>
      <p:pic>
        <p:nvPicPr>
          <p:cNvPr id="4" name="Picture 3" descr="table8885207530.png"/>
          <p:cNvPicPr>
            <a:picLocks noChangeAspect="1"/>
          </p:cNvPicPr>
          <p:nvPr/>
        </p:nvPicPr>
        <p:blipFill>
          <a:blip r:embed="rId2"/>
          <a:stretch>
            <a:fillRect/>
          </a:stretch>
        </p:blipFill>
        <p:spPr>
          <a:xfrm>
            <a:off x="1049658" y="1498491"/>
            <a:ext cx="6576785" cy="97064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700" dirty="0"/>
              <a:t>Q25: Coordination Amongst and With Other Organizations (Conference of </a:t>
            </a:r>
            <a:r>
              <a:rPr sz="700" dirty="0" err="1"/>
              <a:t>Defence</a:t>
            </a:r>
            <a:r>
              <a:rPr sz="700" dirty="0"/>
              <a:t> Associations, Royal Canadian Legion, Air Cadet League of Canada, National Coalition of Veterans Associations, Royal United Services Institute, Canadian Aviation Historical Society, Canadian Aviation Artists Association, Retired Airline Pilots of Canada, Transport Canada, Canadian Society of Association Executives, Army-Navy-Air Force Veterans, etc...) Since the RCAF Association is affiliated with these and other similar organizations, RCAF Association members may see a benefit to keeping abreast with the activities of these other organizations.</a:t>
            </a:r>
          </a:p>
        </p:txBody>
      </p:sp>
      <p:sp>
        <p:nvSpPr>
          <p:cNvPr id="3" name="Content Placeholder 2"/>
          <p:cNvSpPr>
            <a:spLocks noGrp="1"/>
          </p:cNvSpPr>
          <p:nvPr>
            <p:ph idx="1"/>
          </p:nvPr>
        </p:nvSpPr>
        <p:spPr/>
        <p:txBody>
          <a:bodyPr/>
          <a:lstStyle/>
          <a:p>
            <a:r>
              <a:t>Answered: 429    Skipped: 769</a:t>
            </a:r>
          </a:p>
        </p:txBody>
      </p:sp>
      <p:pic>
        <p:nvPicPr>
          <p:cNvPr id="4" name="Picture 3" descr="chart870074629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700" dirty="0"/>
              <a:t>Q25: Coordination Amongst and With Other Organizations (Conference of </a:t>
            </a:r>
            <a:r>
              <a:rPr sz="700" dirty="0" err="1"/>
              <a:t>Defence</a:t>
            </a:r>
            <a:r>
              <a:rPr sz="700" dirty="0"/>
              <a:t> Associations, Royal Canadian Legion, Air Cadet League of Canada, National Coalition of Veterans Associations, Royal United Services Institute, Canadian Aviation Historical Society, Canadian Aviation Artists Association, Retired Airline Pilots of Canada, Transport Canada, Canadian Society of Association Executives, Army-Navy-Air Force Veterans, etc...) Since the RCAF Association is affiliated with these and other similar organizations, RCAF Association members may see a benefit to keeping abreast with the activities of these other organizations.</a:t>
            </a:r>
          </a:p>
        </p:txBody>
      </p:sp>
      <p:sp>
        <p:nvSpPr>
          <p:cNvPr id="3" name="Content Placeholder 2"/>
          <p:cNvSpPr>
            <a:spLocks noGrp="1"/>
          </p:cNvSpPr>
          <p:nvPr>
            <p:ph idx="1"/>
          </p:nvPr>
        </p:nvSpPr>
        <p:spPr/>
        <p:txBody>
          <a:bodyPr/>
          <a:lstStyle/>
          <a:p>
            <a:r>
              <a:t>Answered: 429    Skipped: 769</a:t>
            </a:r>
          </a:p>
        </p:txBody>
      </p:sp>
      <p:pic>
        <p:nvPicPr>
          <p:cNvPr id="4" name="Picture 3" descr="table870074629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Q26: Affinity Programs - TD Home &amp; Auto Insurance. Special discounts are offered only to RCAF Association members.</a:t>
            </a:r>
          </a:p>
        </p:txBody>
      </p:sp>
      <p:sp>
        <p:nvSpPr>
          <p:cNvPr id="3" name="Content Placeholder 2"/>
          <p:cNvSpPr>
            <a:spLocks noGrp="1"/>
          </p:cNvSpPr>
          <p:nvPr>
            <p:ph idx="1"/>
          </p:nvPr>
        </p:nvSpPr>
        <p:spPr/>
        <p:txBody>
          <a:bodyPr/>
          <a:lstStyle/>
          <a:p>
            <a:r>
              <a:t>Answered: 432    Skipped: 766</a:t>
            </a:r>
          </a:p>
        </p:txBody>
      </p:sp>
      <p:pic>
        <p:nvPicPr>
          <p:cNvPr id="4" name="Picture 3" descr="chart870076737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Q26: Affinity Programs - TD Home &amp; Auto Insurance. Special discounts are offered only to RCAF Association members.</a:t>
            </a:r>
          </a:p>
        </p:txBody>
      </p:sp>
      <p:sp>
        <p:nvSpPr>
          <p:cNvPr id="3" name="Content Placeholder 2"/>
          <p:cNvSpPr>
            <a:spLocks noGrp="1"/>
          </p:cNvSpPr>
          <p:nvPr>
            <p:ph idx="1"/>
          </p:nvPr>
        </p:nvSpPr>
        <p:spPr/>
        <p:txBody>
          <a:bodyPr/>
          <a:lstStyle/>
          <a:p>
            <a:r>
              <a:t>Answered: 432    Skipped: 766</a:t>
            </a:r>
          </a:p>
        </p:txBody>
      </p:sp>
      <p:pic>
        <p:nvPicPr>
          <p:cNvPr id="4" name="Picture 3" descr="table8700767370.png"/>
          <p:cNvPicPr>
            <a:picLocks noChangeAspect="1"/>
          </p:cNvPicPr>
          <p:nvPr/>
        </p:nvPicPr>
        <p:blipFill>
          <a:blip r:embed="rId2"/>
          <a:stretch>
            <a:fillRect/>
          </a:stretch>
        </p:blipFill>
        <p:spPr>
          <a:xfrm>
            <a:off x="1049658" y="1498491"/>
            <a:ext cx="5805714" cy="188685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700" dirty="0"/>
              <a:t>Q27: Job Notifications - Resume Posting. Employers often come to the RCAF Association looking for people (members) with specific skills, and these notices are communicated to all members through the Association's (Client-Customer) Management System or AMS (On-line Secure Database with e-Marketing and e-Notification Support Module). Additionally, our Content-Management-System-type (CMS) website is of the type all members are permitted to access. With a username and password each and every individual member can create, manage, change and add however many web-pages they wish to add, to suit their membership purposes. One such purpose is the uploading of a personal resume.</a:t>
            </a:r>
          </a:p>
        </p:txBody>
      </p:sp>
      <p:sp>
        <p:nvSpPr>
          <p:cNvPr id="3" name="Content Placeholder 2"/>
          <p:cNvSpPr>
            <a:spLocks noGrp="1"/>
          </p:cNvSpPr>
          <p:nvPr>
            <p:ph idx="1"/>
          </p:nvPr>
        </p:nvSpPr>
        <p:spPr/>
        <p:txBody>
          <a:bodyPr/>
          <a:lstStyle/>
          <a:p>
            <a:r>
              <a:t>Answered: 427    Skipped: 771</a:t>
            </a:r>
          </a:p>
        </p:txBody>
      </p:sp>
      <p:pic>
        <p:nvPicPr>
          <p:cNvPr id="4" name="Picture 3" descr="chart870547038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Q2: Age</a:t>
            </a:r>
          </a:p>
        </p:txBody>
      </p:sp>
      <p:sp>
        <p:nvSpPr>
          <p:cNvPr id="3" name="Content Placeholder 2"/>
          <p:cNvSpPr>
            <a:spLocks noGrp="1"/>
          </p:cNvSpPr>
          <p:nvPr>
            <p:ph idx="1"/>
          </p:nvPr>
        </p:nvSpPr>
        <p:spPr/>
        <p:txBody>
          <a:bodyPr/>
          <a:lstStyle/>
          <a:p>
            <a:r>
              <a:t>Answered: 1,139    Skipped: 59</a:t>
            </a:r>
          </a:p>
        </p:txBody>
      </p:sp>
      <p:pic>
        <p:nvPicPr>
          <p:cNvPr id="4" name="Picture 3" descr="chart8698179840.png"/>
          <p:cNvPicPr>
            <a:picLocks noChangeAspect="1"/>
          </p:cNvPicPr>
          <p:nvPr/>
        </p:nvPicPr>
        <p:blipFill>
          <a:blip r:embed="rId2"/>
          <a:stretch>
            <a:fillRect/>
          </a:stretch>
        </p:blipFill>
        <p:spPr>
          <a:xfrm>
            <a:off x="1049658" y="1498491"/>
            <a:ext cx="5388428" cy="371928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700" dirty="0"/>
              <a:t>Q27: Job Notifications - Resume Posting. Employers often come to the RCAF Association looking for people (members) with specific skills, and these notices are communicated to all members through the Association's (Client-Customer) Management System or AMS (On-line Secure Database with e-Marketing and e-Notification Support Module). Additionally, our Content-Management-System-type (CMS) website is of the type all members are permitted to access. With a username and password each and every individual member can create, manage, change and add however many web-pages they wish to add, to suit their membership purposes. One such purpose is the uploading of a personal resume.</a:t>
            </a:r>
          </a:p>
        </p:txBody>
      </p:sp>
      <p:sp>
        <p:nvSpPr>
          <p:cNvPr id="3" name="Content Placeholder 2"/>
          <p:cNvSpPr>
            <a:spLocks noGrp="1"/>
          </p:cNvSpPr>
          <p:nvPr>
            <p:ph idx="1"/>
          </p:nvPr>
        </p:nvSpPr>
        <p:spPr/>
        <p:txBody>
          <a:bodyPr/>
          <a:lstStyle/>
          <a:p>
            <a:r>
              <a:t>Answered: 427    Skipped: 771</a:t>
            </a:r>
          </a:p>
        </p:txBody>
      </p:sp>
      <p:pic>
        <p:nvPicPr>
          <p:cNvPr id="4" name="Picture 3" descr="table8705470380.png"/>
          <p:cNvPicPr>
            <a:picLocks noChangeAspect="1"/>
          </p:cNvPicPr>
          <p:nvPr/>
        </p:nvPicPr>
        <p:blipFill>
          <a:blip r:embed="rId2"/>
          <a:stretch>
            <a:fillRect/>
          </a:stretch>
        </p:blipFill>
        <p:spPr>
          <a:xfrm>
            <a:off x="1049658" y="1498491"/>
            <a:ext cx="5805714" cy="188685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700" dirty="0"/>
              <a:t>Q28: Notice of Air Force and Air Power Conferences, Seminars, Reunions, Meetings, and other Events, including Wing Events. Notice is distributed through the RCAF Association AMS e-mail system, or the Multiview e-Newsletter, Airforce magazine, and Wing newsletters or bulletins and all of the RCAF Association's social-media tools (</a:t>
            </a:r>
            <a:r>
              <a:rPr sz="700" dirty="0" err="1"/>
              <a:t>facebook</a:t>
            </a:r>
            <a:r>
              <a:rPr sz="700" dirty="0"/>
              <a:t>, twitter, </a:t>
            </a:r>
            <a:r>
              <a:rPr sz="700" dirty="0" err="1"/>
              <a:t>pinterest</a:t>
            </a:r>
            <a:r>
              <a:rPr sz="700" dirty="0"/>
              <a:t>, </a:t>
            </a:r>
            <a:r>
              <a:rPr sz="700" dirty="0" err="1"/>
              <a:t>instagram</a:t>
            </a:r>
            <a:r>
              <a:rPr sz="700" dirty="0"/>
              <a:t>, and LinkedIn).</a:t>
            </a:r>
          </a:p>
        </p:txBody>
      </p:sp>
      <p:sp>
        <p:nvSpPr>
          <p:cNvPr id="3" name="Content Placeholder 2"/>
          <p:cNvSpPr>
            <a:spLocks noGrp="1"/>
          </p:cNvSpPr>
          <p:nvPr>
            <p:ph idx="1"/>
          </p:nvPr>
        </p:nvSpPr>
        <p:spPr/>
        <p:txBody>
          <a:bodyPr/>
          <a:lstStyle/>
          <a:p>
            <a:r>
              <a:t>Answered: 428    Skipped: 770</a:t>
            </a:r>
          </a:p>
        </p:txBody>
      </p:sp>
      <p:pic>
        <p:nvPicPr>
          <p:cNvPr id="4" name="Picture 3" descr="chart870551111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700" dirty="0"/>
              <a:t>Q28: Notice of Air Force and Air Power Conferences, Seminars, Reunions, Meetings, and other Events, including Wing Events. Notice is distributed through the RCAF Association AMS e-mail system, or the Multiview e-Newsletter, Airforce magazine, and Wing newsletters or bulletins and all of the RCAF Association's social-media tools (</a:t>
            </a:r>
            <a:r>
              <a:rPr sz="700" dirty="0" err="1"/>
              <a:t>facebook</a:t>
            </a:r>
            <a:r>
              <a:rPr sz="700" dirty="0"/>
              <a:t>, twitter, </a:t>
            </a:r>
            <a:r>
              <a:rPr sz="700" dirty="0" err="1"/>
              <a:t>pinterest</a:t>
            </a:r>
            <a:r>
              <a:rPr sz="700" dirty="0"/>
              <a:t>, </a:t>
            </a:r>
            <a:r>
              <a:rPr sz="700" dirty="0" err="1"/>
              <a:t>instagram</a:t>
            </a:r>
            <a:r>
              <a:rPr sz="700" dirty="0"/>
              <a:t>, and LinkedIn).</a:t>
            </a:r>
          </a:p>
        </p:txBody>
      </p:sp>
      <p:sp>
        <p:nvSpPr>
          <p:cNvPr id="3" name="Content Placeholder 2"/>
          <p:cNvSpPr>
            <a:spLocks noGrp="1"/>
          </p:cNvSpPr>
          <p:nvPr>
            <p:ph idx="1"/>
          </p:nvPr>
        </p:nvSpPr>
        <p:spPr/>
        <p:txBody>
          <a:bodyPr/>
          <a:lstStyle/>
          <a:p>
            <a:r>
              <a:t>Answered: 428    Skipped: 770</a:t>
            </a:r>
          </a:p>
        </p:txBody>
      </p:sp>
      <p:pic>
        <p:nvPicPr>
          <p:cNvPr id="4" name="Picture 3" descr="table870551111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Q29: Select the best answer choice from the options below, to the following statement: I feel good when I cooperate with others.</a:t>
            </a:r>
          </a:p>
        </p:txBody>
      </p:sp>
      <p:sp>
        <p:nvSpPr>
          <p:cNvPr id="3" name="Content Placeholder 2"/>
          <p:cNvSpPr>
            <a:spLocks noGrp="1"/>
          </p:cNvSpPr>
          <p:nvPr>
            <p:ph idx="1"/>
          </p:nvPr>
        </p:nvSpPr>
        <p:spPr/>
        <p:txBody>
          <a:bodyPr/>
          <a:lstStyle/>
          <a:p>
            <a:r>
              <a:t>Answered: 429    Skipped: 769</a:t>
            </a:r>
          </a:p>
        </p:txBody>
      </p:sp>
      <p:pic>
        <p:nvPicPr>
          <p:cNvPr id="4" name="Picture 3" descr="chart888492916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Q29: Select the best answer choice from the options below, to the following statement: I feel good when I cooperate with others.</a:t>
            </a:r>
          </a:p>
        </p:txBody>
      </p:sp>
      <p:sp>
        <p:nvSpPr>
          <p:cNvPr id="3" name="Content Placeholder 2"/>
          <p:cNvSpPr>
            <a:spLocks noGrp="1"/>
          </p:cNvSpPr>
          <p:nvPr>
            <p:ph idx="1"/>
          </p:nvPr>
        </p:nvSpPr>
        <p:spPr/>
        <p:txBody>
          <a:bodyPr/>
          <a:lstStyle/>
          <a:p>
            <a:r>
              <a:t>Answered: 429    Skipped: 769</a:t>
            </a:r>
          </a:p>
        </p:txBody>
      </p:sp>
      <p:pic>
        <p:nvPicPr>
          <p:cNvPr id="4" name="Picture 3" descr="table888492916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800" dirty="0"/>
              <a:t>Q30: Professional Contacts and Networking. Since associations are created as venues for like-minded people to share their common identity and experiences, it is understandable that they facilitate connecting similarly-skilled professionals and people with similar interests, while providing the means to network, share experiences, ideas, interests and plans.</a:t>
            </a:r>
          </a:p>
        </p:txBody>
      </p:sp>
      <p:sp>
        <p:nvSpPr>
          <p:cNvPr id="3" name="Content Placeholder 2"/>
          <p:cNvSpPr>
            <a:spLocks noGrp="1"/>
          </p:cNvSpPr>
          <p:nvPr>
            <p:ph idx="1"/>
          </p:nvPr>
        </p:nvSpPr>
        <p:spPr/>
        <p:txBody>
          <a:bodyPr/>
          <a:lstStyle/>
          <a:p>
            <a:r>
              <a:t>Answered: 429    Skipped: 769</a:t>
            </a:r>
          </a:p>
        </p:txBody>
      </p:sp>
      <p:pic>
        <p:nvPicPr>
          <p:cNvPr id="4" name="Picture 3" descr="chart870828011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800" dirty="0"/>
              <a:t>Q30: Professional Contacts and Networking. Since associations are created as venues for like-minded people to share their common identity and experiences, it is understandable that they facilitate connecting similarly-skilled professionals and people with similar interests, while providing the means to network, share experiences, ideas, interests and plans.</a:t>
            </a:r>
          </a:p>
        </p:txBody>
      </p:sp>
      <p:sp>
        <p:nvSpPr>
          <p:cNvPr id="3" name="Content Placeholder 2"/>
          <p:cNvSpPr>
            <a:spLocks noGrp="1"/>
          </p:cNvSpPr>
          <p:nvPr>
            <p:ph idx="1"/>
          </p:nvPr>
        </p:nvSpPr>
        <p:spPr/>
        <p:txBody>
          <a:bodyPr/>
          <a:lstStyle/>
          <a:p>
            <a:r>
              <a:t>Answered: 429    Skipped: 769</a:t>
            </a:r>
          </a:p>
        </p:txBody>
      </p:sp>
      <p:pic>
        <p:nvPicPr>
          <p:cNvPr id="4" name="Picture 3" descr="table870828011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Q31: Select the best answer choice from the options below, to the following statement: My abilities contribute a great deal to my success.</a:t>
            </a:r>
          </a:p>
        </p:txBody>
      </p:sp>
      <p:sp>
        <p:nvSpPr>
          <p:cNvPr id="3" name="Content Placeholder 2"/>
          <p:cNvSpPr>
            <a:spLocks noGrp="1"/>
          </p:cNvSpPr>
          <p:nvPr>
            <p:ph idx="1"/>
          </p:nvPr>
        </p:nvSpPr>
        <p:spPr/>
        <p:txBody>
          <a:bodyPr/>
          <a:lstStyle/>
          <a:p>
            <a:r>
              <a:t>Answered: 428    Skipped: 770</a:t>
            </a:r>
          </a:p>
        </p:txBody>
      </p:sp>
      <p:pic>
        <p:nvPicPr>
          <p:cNvPr id="4" name="Picture 3" descr="chart888500305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Q31: Select the best answer choice from the options below, to the following statement: My abilities contribute a great deal to my success.</a:t>
            </a:r>
          </a:p>
        </p:txBody>
      </p:sp>
      <p:sp>
        <p:nvSpPr>
          <p:cNvPr id="3" name="Content Placeholder 2"/>
          <p:cNvSpPr>
            <a:spLocks noGrp="1"/>
          </p:cNvSpPr>
          <p:nvPr>
            <p:ph idx="1"/>
          </p:nvPr>
        </p:nvSpPr>
        <p:spPr/>
        <p:txBody>
          <a:bodyPr/>
          <a:lstStyle/>
          <a:p>
            <a:r>
              <a:t>Answered: 428    Skipped: 770</a:t>
            </a:r>
          </a:p>
        </p:txBody>
      </p:sp>
      <p:pic>
        <p:nvPicPr>
          <p:cNvPr id="4" name="Picture 3" descr="table888500305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700" dirty="0"/>
              <a:t>Q32: Advocacy (Air Force and Air Power Capabilities). Sharing experiences and identity, ideas and interests leads to a desire to help follow-on generations confront challenges with ideas that have worked before. Since national air power is an ever-expanding </a:t>
            </a:r>
            <a:r>
              <a:rPr sz="700" dirty="0" err="1"/>
              <a:t>endeavour</a:t>
            </a:r>
            <a:r>
              <a:rPr sz="700" dirty="0"/>
              <a:t>, requiring knowledge and skill sets from many, the members of the RCAF Association enjoy advocating for a well-prepared, well-trained, well-equipped air force. The RCAF Association provides the venue and platform, resources, and knowledge, means and encouragement to provide assistance to those in a position to shape the future capabilities of Canada's military air power capabilities.</a:t>
            </a:r>
          </a:p>
        </p:txBody>
      </p:sp>
      <p:sp>
        <p:nvSpPr>
          <p:cNvPr id="3" name="Content Placeholder 2"/>
          <p:cNvSpPr>
            <a:spLocks noGrp="1"/>
          </p:cNvSpPr>
          <p:nvPr>
            <p:ph idx="1"/>
          </p:nvPr>
        </p:nvSpPr>
        <p:spPr/>
        <p:txBody>
          <a:bodyPr/>
          <a:lstStyle/>
          <a:p>
            <a:r>
              <a:t>Answered: 427    Skipped: 771</a:t>
            </a:r>
          </a:p>
        </p:txBody>
      </p:sp>
      <p:pic>
        <p:nvPicPr>
          <p:cNvPr id="4" name="Picture 3" descr="chart870829120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Q2: Age</a:t>
            </a:r>
          </a:p>
        </p:txBody>
      </p:sp>
      <p:sp>
        <p:nvSpPr>
          <p:cNvPr id="3" name="Content Placeholder 2"/>
          <p:cNvSpPr>
            <a:spLocks noGrp="1"/>
          </p:cNvSpPr>
          <p:nvPr>
            <p:ph idx="1"/>
          </p:nvPr>
        </p:nvSpPr>
        <p:spPr/>
        <p:txBody>
          <a:bodyPr/>
          <a:lstStyle/>
          <a:p>
            <a:r>
              <a:t>Answered: 1,139    Skipped: 59</a:t>
            </a:r>
          </a:p>
        </p:txBody>
      </p:sp>
      <p:pic>
        <p:nvPicPr>
          <p:cNvPr id="4" name="Picture 3" descr="table869817984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700" dirty="0"/>
              <a:t>Q32: Advocacy (Air Force and Air Power Capabilities). Sharing experiences and identity, ideas and interests leads to a desire to help follow-on generations confront challenges with ideas that have worked before. Since national air power is an ever-expanding </a:t>
            </a:r>
            <a:r>
              <a:rPr sz="700" dirty="0" err="1"/>
              <a:t>endeavour</a:t>
            </a:r>
            <a:r>
              <a:rPr sz="700" dirty="0"/>
              <a:t>, requiring knowledge and skill sets from many, the members of the RCAF Association enjoy advocating for a well-prepared, well-trained, well-equipped air force. The RCAF Association provides the venue and platform, resources, and knowledge, means and encouragement to provide assistance to those in a position to shape the future capabilities of Canada's military air power capabilities.</a:t>
            </a:r>
          </a:p>
        </p:txBody>
      </p:sp>
      <p:sp>
        <p:nvSpPr>
          <p:cNvPr id="3" name="Content Placeholder 2"/>
          <p:cNvSpPr>
            <a:spLocks noGrp="1"/>
          </p:cNvSpPr>
          <p:nvPr>
            <p:ph idx="1"/>
          </p:nvPr>
        </p:nvSpPr>
        <p:spPr/>
        <p:txBody>
          <a:bodyPr/>
          <a:lstStyle/>
          <a:p>
            <a:r>
              <a:t>Answered: 427    Skipped: 771</a:t>
            </a:r>
          </a:p>
        </p:txBody>
      </p:sp>
      <p:pic>
        <p:nvPicPr>
          <p:cNvPr id="4" name="Picture 3" descr="table870829120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800" dirty="0"/>
              <a:t>Q33: Advocacy (Air Force and Canadian Forces Veteran Support). At the Annual General Meeting in 2013, with the encouragement of members from 428 Wing Peterborough, members of the RCAF Association expressed an interest in being able to advocate for and support veterans in their communities - especially where traditional (Royal Canadian Legion) support may no longer be as readily available as it once had been.</a:t>
            </a:r>
          </a:p>
        </p:txBody>
      </p:sp>
      <p:sp>
        <p:nvSpPr>
          <p:cNvPr id="3" name="Content Placeholder 2"/>
          <p:cNvSpPr>
            <a:spLocks noGrp="1"/>
          </p:cNvSpPr>
          <p:nvPr>
            <p:ph idx="1"/>
          </p:nvPr>
        </p:nvSpPr>
        <p:spPr/>
        <p:txBody>
          <a:bodyPr/>
          <a:lstStyle/>
          <a:p>
            <a:r>
              <a:t>Answered: 421    Skipped: 777</a:t>
            </a:r>
          </a:p>
        </p:txBody>
      </p:sp>
      <p:pic>
        <p:nvPicPr>
          <p:cNvPr id="4" name="Picture 3" descr="chart870829610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800" dirty="0"/>
              <a:t>Q33: Advocacy (Air Force and Canadian Forces Veteran Support). At the Annual General Meeting in 2013, with the encouragement of members from 428 Wing Peterborough, members of the RCAF Association expressed an interest in being able to advocate for and support veterans in their communities - especially where traditional (Royal Canadian Legion) support may no longer be as readily available as it once had been.</a:t>
            </a:r>
          </a:p>
        </p:txBody>
      </p:sp>
      <p:sp>
        <p:nvSpPr>
          <p:cNvPr id="3" name="Content Placeholder 2"/>
          <p:cNvSpPr>
            <a:spLocks noGrp="1"/>
          </p:cNvSpPr>
          <p:nvPr>
            <p:ph idx="1"/>
          </p:nvPr>
        </p:nvSpPr>
        <p:spPr/>
        <p:txBody>
          <a:bodyPr/>
          <a:lstStyle/>
          <a:p>
            <a:r>
              <a:t>Answered: 421    Skipped: 777</a:t>
            </a:r>
          </a:p>
        </p:txBody>
      </p:sp>
      <p:pic>
        <p:nvPicPr>
          <p:cNvPr id="4" name="Picture 3" descr="table870829610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800" dirty="0"/>
              <a:t>Q34: Advocacy for and Support to the Royal Canadian Air Cadet Program. The RCAF Association supports cadets financially, with three annual $2,500 continuation-flying-training bursaries, a professional wrist watch to the top-performing band cadet, donations from Wings exceeding $10,000 annually, RCAF Association Air Cadet Flight Training medals, and leadership and support for and through sponsoring and parent committees.</a:t>
            </a:r>
          </a:p>
        </p:txBody>
      </p:sp>
      <p:sp>
        <p:nvSpPr>
          <p:cNvPr id="3" name="Content Placeholder 2"/>
          <p:cNvSpPr>
            <a:spLocks noGrp="1"/>
          </p:cNvSpPr>
          <p:nvPr>
            <p:ph idx="1"/>
          </p:nvPr>
        </p:nvSpPr>
        <p:spPr/>
        <p:txBody>
          <a:bodyPr/>
          <a:lstStyle/>
          <a:p>
            <a:r>
              <a:t>Answered: 427    Skipped: 771</a:t>
            </a:r>
          </a:p>
        </p:txBody>
      </p:sp>
      <p:pic>
        <p:nvPicPr>
          <p:cNvPr id="4" name="Picture 3" descr="chart870833553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800" dirty="0"/>
              <a:t>Q34: Advocacy for and Support to the Royal Canadian Air Cadet Program. The RCAF Association supports cadets financially, with three annual $2,500 continuation-flying-training bursaries, a professional wrist watch to the top-performing band cadet, donations from Wings exceeding $10,000 annually, RCAF Association Air Cadet Flight Training medals, and leadership and support for and through sponsoring and parent committees.</a:t>
            </a:r>
          </a:p>
        </p:txBody>
      </p:sp>
      <p:sp>
        <p:nvSpPr>
          <p:cNvPr id="3" name="Content Placeholder 2"/>
          <p:cNvSpPr>
            <a:spLocks noGrp="1"/>
          </p:cNvSpPr>
          <p:nvPr>
            <p:ph idx="1"/>
          </p:nvPr>
        </p:nvSpPr>
        <p:spPr/>
        <p:txBody>
          <a:bodyPr/>
          <a:lstStyle/>
          <a:p>
            <a:r>
              <a:t>Answered: 427    Skipped: 771</a:t>
            </a:r>
          </a:p>
        </p:txBody>
      </p:sp>
      <p:pic>
        <p:nvPicPr>
          <p:cNvPr id="4" name="Picture 3" descr="table870833553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800" dirty="0"/>
              <a:t>Q35: Representation before Government. The RCAF Association offers assistance to and dialogues with government representatives at the municipal, provincial and federal levels, for the benefit of individual members, air force veterans and Wings. Wing efforts to secure provincial grants lead provincial government officials to seek validation from the RCAF Association national office, as well as other information and support that might help the Wing's cause. Helping members of parliament with questions regarding Canada's aerospace industry, and air force, also feature in this service.</a:t>
            </a:r>
          </a:p>
        </p:txBody>
      </p:sp>
      <p:sp>
        <p:nvSpPr>
          <p:cNvPr id="3" name="Content Placeholder 2"/>
          <p:cNvSpPr>
            <a:spLocks noGrp="1"/>
          </p:cNvSpPr>
          <p:nvPr>
            <p:ph idx="1"/>
          </p:nvPr>
        </p:nvSpPr>
        <p:spPr/>
        <p:txBody>
          <a:bodyPr/>
          <a:lstStyle/>
          <a:p>
            <a:r>
              <a:t>Answered: 422    Skipped: 776</a:t>
            </a:r>
          </a:p>
        </p:txBody>
      </p:sp>
      <p:pic>
        <p:nvPicPr>
          <p:cNvPr id="4" name="Picture 3" descr="chart870834390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700" dirty="0"/>
              <a:t>Q35: Representation before Government. The RCAF Association offers assistance to and dialogues with government representatives at the municipal, provincial and federal levels, for the benefit of individual members, air force veterans and Wings. Wing efforts to secure provincial grants lead provincial government officials to seek validation from the RCAF Association national office, as well as other information and support that might help the Wing's cause. Helping members of parliament with questions regarding Canada's aerospace industry, and air force, also feature in this service.</a:t>
            </a:r>
          </a:p>
        </p:txBody>
      </p:sp>
      <p:sp>
        <p:nvSpPr>
          <p:cNvPr id="3" name="Content Placeholder 2"/>
          <p:cNvSpPr>
            <a:spLocks noGrp="1"/>
          </p:cNvSpPr>
          <p:nvPr>
            <p:ph idx="1"/>
          </p:nvPr>
        </p:nvSpPr>
        <p:spPr/>
        <p:txBody>
          <a:bodyPr/>
          <a:lstStyle/>
          <a:p>
            <a:r>
              <a:t>Answered: 422    Skipped: 776</a:t>
            </a:r>
          </a:p>
        </p:txBody>
      </p:sp>
      <p:pic>
        <p:nvPicPr>
          <p:cNvPr id="4" name="Picture 3" descr="table870834390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Q36: I'd rather depend on myself than on others.</a:t>
            </a:r>
          </a:p>
        </p:txBody>
      </p:sp>
      <p:sp>
        <p:nvSpPr>
          <p:cNvPr id="3" name="Content Placeholder 2"/>
          <p:cNvSpPr>
            <a:spLocks noGrp="1"/>
          </p:cNvSpPr>
          <p:nvPr>
            <p:ph idx="1"/>
          </p:nvPr>
        </p:nvSpPr>
        <p:spPr/>
        <p:txBody>
          <a:bodyPr/>
          <a:lstStyle/>
          <a:p>
            <a:r>
              <a:t>Answered: 415    Skipped: 783</a:t>
            </a:r>
          </a:p>
        </p:txBody>
      </p:sp>
      <p:pic>
        <p:nvPicPr>
          <p:cNvPr id="4" name="Picture 3" descr="chart88852175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Q36: I'd rather depend on myself than on others.</a:t>
            </a:r>
          </a:p>
        </p:txBody>
      </p:sp>
      <p:sp>
        <p:nvSpPr>
          <p:cNvPr id="3" name="Content Placeholder 2"/>
          <p:cNvSpPr>
            <a:spLocks noGrp="1"/>
          </p:cNvSpPr>
          <p:nvPr>
            <p:ph idx="1"/>
          </p:nvPr>
        </p:nvSpPr>
        <p:spPr/>
        <p:txBody>
          <a:bodyPr/>
          <a:lstStyle/>
          <a:p>
            <a:r>
              <a:t>Answered: 415    Skipped: 783</a:t>
            </a:r>
          </a:p>
        </p:txBody>
      </p:sp>
      <p:pic>
        <p:nvPicPr>
          <p:cNvPr id="4" name="Picture 3" descr="table8885217520.png"/>
          <p:cNvPicPr>
            <a:picLocks noChangeAspect="1"/>
          </p:cNvPicPr>
          <p:nvPr/>
        </p:nvPicPr>
        <p:blipFill>
          <a:blip r:embed="rId2"/>
          <a:stretch>
            <a:fillRect/>
          </a:stretch>
        </p:blipFill>
        <p:spPr>
          <a:xfrm>
            <a:off x="1049658" y="1498491"/>
            <a:ext cx="6522357" cy="970642"/>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050" dirty="0"/>
              <a:t>Q37: Affiliation with other </a:t>
            </a:r>
            <a:r>
              <a:rPr sz="1050" dirty="0" err="1"/>
              <a:t>Defence</a:t>
            </a:r>
            <a:r>
              <a:rPr sz="1050" dirty="0"/>
              <a:t> &amp; Security Associations. (Conference of </a:t>
            </a:r>
            <a:r>
              <a:rPr sz="1050" dirty="0" err="1"/>
              <a:t>Defence</a:t>
            </a:r>
            <a:r>
              <a:rPr sz="1050" dirty="0"/>
              <a:t> Associations, Air Cadet League of Canada, Royal Canadian Legion, Royal United Services Institute, National Coalition of Veterans Associations, Veterans Consultation Group, and ANAVETS...)</a:t>
            </a:r>
          </a:p>
        </p:txBody>
      </p:sp>
      <p:sp>
        <p:nvSpPr>
          <p:cNvPr id="3" name="Content Placeholder 2"/>
          <p:cNvSpPr>
            <a:spLocks noGrp="1"/>
          </p:cNvSpPr>
          <p:nvPr>
            <p:ph idx="1"/>
          </p:nvPr>
        </p:nvSpPr>
        <p:spPr/>
        <p:txBody>
          <a:bodyPr/>
          <a:lstStyle/>
          <a:p>
            <a:r>
              <a:t>Answered: 421    Skipped: 777</a:t>
            </a:r>
          </a:p>
        </p:txBody>
      </p:sp>
      <p:pic>
        <p:nvPicPr>
          <p:cNvPr id="4" name="Picture 3" descr="chart870834995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Q3: What is the highest level of school you have completed or the highest degree you have received?</a:t>
            </a:r>
          </a:p>
        </p:txBody>
      </p:sp>
      <p:sp>
        <p:nvSpPr>
          <p:cNvPr id="3" name="Content Placeholder 2"/>
          <p:cNvSpPr>
            <a:spLocks noGrp="1"/>
          </p:cNvSpPr>
          <p:nvPr>
            <p:ph idx="1"/>
          </p:nvPr>
        </p:nvSpPr>
        <p:spPr/>
        <p:txBody>
          <a:bodyPr/>
          <a:lstStyle/>
          <a:p>
            <a:r>
              <a:t>Answered: 1,170    Skipped: 28</a:t>
            </a:r>
          </a:p>
        </p:txBody>
      </p:sp>
      <p:pic>
        <p:nvPicPr>
          <p:cNvPr id="4" name="Picture 3" descr="chart869818192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900" dirty="0"/>
              <a:t>Q37: Affiliation with other </a:t>
            </a:r>
            <a:r>
              <a:rPr sz="900" dirty="0" err="1"/>
              <a:t>Defence</a:t>
            </a:r>
            <a:r>
              <a:rPr sz="900" dirty="0"/>
              <a:t> &amp; Security Associations. (Conference of </a:t>
            </a:r>
            <a:r>
              <a:rPr sz="900" dirty="0" err="1"/>
              <a:t>Defence</a:t>
            </a:r>
            <a:r>
              <a:rPr sz="900" dirty="0"/>
              <a:t> Associations, Air Cadet League of Canada, Royal Canadian Legion, Royal United Services Institute, National Coalition of Veterans Associations, Veterans Consultation Group, and ANAVETS...)</a:t>
            </a:r>
          </a:p>
        </p:txBody>
      </p:sp>
      <p:sp>
        <p:nvSpPr>
          <p:cNvPr id="3" name="Content Placeholder 2"/>
          <p:cNvSpPr>
            <a:spLocks noGrp="1"/>
          </p:cNvSpPr>
          <p:nvPr>
            <p:ph idx="1"/>
          </p:nvPr>
        </p:nvSpPr>
        <p:spPr/>
        <p:txBody>
          <a:bodyPr/>
          <a:lstStyle/>
          <a:p>
            <a:r>
              <a:t>Answered: 421    Skipped: 777</a:t>
            </a:r>
          </a:p>
        </p:txBody>
      </p:sp>
      <p:pic>
        <p:nvPicPr>
          <p:cNvPr id="4" name="Picture 3" descr="table870834995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050" dirty="0"/>
              <a:t>Q38: Access to Special Facilities and Services with RCAF Association membership card. Some of our members have explained they gain access to domestic (local) and international military facilities with a valid membership card, or they enjoy discounts through other organizations, using their membership card.</a:t>
            </a:r>
          </a:p>
        </p:txBody>
      </p:sp>
      <p:sp>
        <p:nvSpPr>
          <p:cNvPr id="3" name="Content Placeholder 2"/>
          <p:cNvSpPr>
            <a:spLocks noGrp="1"/>
          </p:cNvSpPr>
          <p:nvPr>
            <p:ph idx="1"/>
          </p:nvPr>
        </p:nvSpPr>
        <p:spPr/>
        <p:txBody>
          <a:bodyPr/>
          <a:lstStyle/>
          <a:p>
            <a:r>
              <a:t>Answered: 421    Skipped: 777</a:t>
            </a:r>
          </a:p>
        </p:txBody>
      </p:sp>
      <p:pic>
        <p:nvPicPr>
          <p:cNvPr id="4" name="Picture 3" descr="chart870835654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000" dirty="0"/>
              <a:t>Q38: Access to Special Facilities and Services with RCAF Association membership card. Some of our members have explained they gain access to domestic (local) and international military facilities with a valid membership card, or they enjoy discounts through other organizations, using their membership card.</a:t>
            </a:r>
          </a:p>
        </p:txBody>
      </p:sp>
      <p:sp>
        <p:nvSpPr>
          <p:cNvPr id="3" name="Content Placeholder 2"/>
          <p:cNvSpPr>
            <a:spLocks noGrp="1"/>
          </p:cNvSpPr>
          <p:nvPr>
            <p:ph idx="1"/>
          </p:nvPr>
        </p:nvSpPr>
        <p:spPr/>
        <p:txBody>
          <a:bodyPr/>
          <a:lstStyle/>
          <a:p>
            <a:r>
              <a:t>Answered: 421    Skipped: 777</a:t>
            </a:r>
          </a:p>
        </p:txBody>
      </p:sp>
      <p:pic>
        <p:nvPicPr>
          <p:cNvPr id="4" name="Picture 3" descr="table870835654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Q39: Select the best answer choice from the options below, to the following statement: I like my privacy.</a:t>
            </a:r>
          </a:p>
        </p:txBody>
      </p:sp>
      <p:sp>
        <p:nvSpPr>
          <p:cNvPr id="3" name="Content Placeholder 2"/>
          <p:cNvSpPr>
            <a:spLocks noGrp="1"/>
          </p:cNvSpPr>
          <p:nvPr>
            <p:ph idx="1"/>
          </p:nvPr>
        </p:nvSpPr>
        <p:spPr/>
        <p:txBody>
          <a:bodyPr/>
          <a:lstStyle/>
          <a:p>
            <a:r>
              <a:t>Answered: 421    Skipped: 777</a:t>
            </a:r>
          </a:p>
        </p:txBody>
      </p:sp>
      <p:pic>
        <p:nvPicPr>
          <p:cNvPr id="4" name="Picture 3" descr="chart888503660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Q39: Select the best answer choice from the options below, to the following statement: I like my privacy.</a:t>
            </a:r>
          </a:p>
        </p:txBody>
      </p:sp>
      <p:sp>
        <p:nvSpPr>
          <p:cNvPr id="3" name="Content Placeholder 2"/>
          <p:cNvSpPr>
            <a:spLocks noGrp="1"/>
          </p:cNvSpPr>
          <p:nvPr>
            <p:ph idx="1"/>
          </p:nvPr>
        </p:nvSpPr>
        <p:spPr/>
        <p:txBody>
          <a:bodyPr/>
          <a:lstStyle/>
          <a:p>
            <a:r>
              <a:t>Answered: 421    Skipped: 777</a:t>
            </a:r>
          </a:p>
        </p:txBody>
      </p:sp>
      <p:pic>
        <p:nvPicPr>
          <p:cNvPr id="4" name="Picture 3" descr="table888503660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050" dirty="0"/>
              <a:t>Q40: Research and Historical Query Support. The RCAF Association receives up to 250 queries annually, via telephone, e-mail, and letters from other researchers, family members, and interested citizens, looking for veterans, or information about veterans, and past military actions.</a:t>
            </a:r>
          </a:p>
        </p:txBody>
      </p:sp>
      <p:sp>
        <p:nvSpPr>
          <p:cNvPr id="3" name="Content Placeholder 2"/>
          <p:cNvSpPr>
            <a:spLocks noGrp="1"/>
          </p:cNvSpPr>
          <p:nvPr>
            <p:ph idx="1"/>
          </p:nvPr>
        </p:nvSpPr>
        <p:spPr/>
        <p:txBody>
          <a:bodyPr/>
          <a:lstStyle/>
          <a:p>
            <a:r>
              <a:t>Answered: 421    Skipped: 777</a:t>
            </a:r>
          </a:p>
        </p:txBody>
      </p:sp>
      <p:pic>
        <p:nvPicPr>
          <p:cNvPr id="4" name="Picture 3" descr="chart87083628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050" dirty="0"/>
              <a:t>Q40: Research and Historical Query Support. The RCAF Association receives up to 250 queries annually, via telephone, e-mail, and letters from other researchers, family members, and interested citizens, looking for veterans, or information about veterans, and past military actions.</a:t>
            </a:r>
          </a:p>
        </p:txBody>
      </p:sp>
      <p:sp>
        <p:nvSpPr>
          <p:cNvPr id="3" name="Content Placeholder 2"/>
          <p:cNvSpPr>
            <a:spLocks noGrp="1"/>
          </p:cNvSpPr>
          <p:nvPr>
            <p:ph idx="1"/>
          </p:nvPr>
        </p:nvSpPr>
        <p:spPr/>
        <p:txBody>
          <a:bodyPr/>
          <a:lstStyle/>
          <a:p>
            <a:r>
              <a:t>Answered: 421    Skipped: 777</a:t>
            </a:r>
          </a:p>
        </p:txBody>
      </p:sp>
      <p:pic>
        <p:nvPicPr>
          <p:cNvPr id="4" name="Picture 3" descr="table870836282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900" dirty="0"/>
              <a:t>Q41: Representation and Support with the Media. News (print and TV and Radio) media agencies routinely require access to air force veterans, and they come to the RCAF Association with their requests. We put them in touch with the right members, based on the needs of the media. We also provide expert responses to stories and features that make it into the news, and which require our attention, on your behalf.</a:t>
            </a:r>
          </a:p>
        </p:txBody>
      </p:sp>
      <p:sp>
        <p:nvSpPr>
          <p:cNvPr id="3" name="Content Placeholder 2"/>
          <p:cNvSpPr>
            <a:spLocks noGrp="1"/>
          </p:cNvSpPr>
          <p:nvPr>
            <p:ph idx="1"/>
          </p:nvPr>
        </p:nvSpPr>
        <p:spPr/>
        <p:txBody>
          <a:bodyPr/>
          <a:lstStyle/>
          <a:p>
            <a:r>
              <a:t>Answered: 419    Skipped: 779</a:t>
            </a:r>
          </a:p>
        </p:txBody>
      </p:sp>
      <p:pic>
        <p:nvPicPr>
          <p:cNvPr id="4" name="Picture 3" descr="chart870837954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800" dirty="0"/>
              <a:t>Q41: Representation and Support with the Media. News (print and TV and Radio) media agencies routinely require access to air force veterans, and they come to the RCAF Association with their requests. We put them in touch with the right members, based on the needs of the media. We also provide expert responses to stories and features that make it into the news, and which require our attention, on your behalf.</a:t>
            </a:r>
          </a:p>
        </p:txBody>
      </p:sp>
      <p:sp>
        <p:nvSpPr>
          <p:cNvPr id="3" name="Content Placeholder 2"/>
          <p:cNvSpPr>
            <a:spLocks noGrp="1"/>
          </p:cNvSpPr>
          <p:nvPr>
            <p:ph idx="1"/>
          </p:nvPr>
        </p:nvSpPr>
        <p:spPr/>
        <p:txBody>
          <a:bodyPr/>
          <a:lstStyle/>
          <a:p>
            <a:r>
              <a:t>Answered: 419    Skipped: 779</a:t>
            </a:r>
          </a:p>
        </p:txBody>
      </p:sp>
      <p:pic>
        <p:nvPicPr>
          <p:cNvPr id="4" name="Picture 3" descr="table870837954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800" dirty="0"/>
              <a:t>Q42: </a:t>
            </a:r>
            <a:r>
              <a:rPr sz="800" dirty="0" err="1"/>
              <a:t>Kitshop</a:t>
            </a:r>
            <a:r>
              <a:rPr sz="800" dirty="0"/>
              <a:t> and Military Regalia. As a unique arm of the uniformed services, RCAF veterans prefer distinctive regalia appropriate to and respectful of RCAF traditions. Validation by an entity like the RCAF Association confirms acceptance and conveys legitimacy, for the benefit of its members.</a:t>
            </a:r>
          </a:p>
        </p:txBody>
      </p:sp>
      <p:sp>
        <p:nvSpPr>
          <p:cNvPr id="3" name="Content Placeholder 2"/>
          <p:cNvSpPr>
            <a:spLocks noGrp="1"/>
          </p:cNvSpPr>
          <p:nvPr>
            <p:ph idx="1"/>
          </p:nvPr>
        </p:nvSpPr>
        <p:spPr/>
        <p:txBody>
          <a:bodyPr/>
          <a:lstStyle/>
          <a:p>
            <a:r>
              <a:t>Answered: 421    Skipped: 777</a:t>
            </a:r>
          </a:p>
        </p:txBody>
      </p:sp>
      <p:pic>
        <p:nvPicPr>
          <p:cNvPr id="4" name="Picture 3" descr="chart870838596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Q3: What is the highest level of school you have completed or the highest degree you have received?</a:t>
            </a:r>
          </a:p>
        </p:txBody>
      </p:sp>
      <p:sp>
        <p:nvSpPr>
          <p:cNvPr id="3" name="Content Placeholder 2"/>
          <p:cNvSpPr>
            <a:spLocks noGrp="1"/>
          </p:cNvSpPr>
          <p:nvPr>
            <p:ph idx="1"/>
          </p:nvPr>
        </p:nvSpPr>
        <p:spPr/>
        <p:txBody>
          <a:bodyPr/>
          <a:lstStyle/>
          <a:p>
            <a:r>
              <a:t>Answered: 1,170    Skipped: 28</a:t>
            </a:r>
          </a:p>
        </p:txBody>
      </p:sp>
      <p:pic>
        <p:nvPicPr>
          <p:cNvPr id="4" name="Picture 3" descr="table8698181920.png"/>
          <p:cNvPicPr>
            <a:picLocks noChangeAspect="1"/>
          </p:cNvPicPr>
          <p:nvPr/>
        </p:nvPicPr>
        <p:blipFill>
          <a:blip r:embed="rId2"/>
          <a:stretch>
            <a:fillRect/>
          </a:stretch>
        </p:blipFill>
        <p:spPr>
          <a:xfrm>
            <a:off x="1049658" y="1498491"/>
            <a:ext cx="5388428" cy="2195285"/>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800" dirty="0"/>
              <a:t>Q42: </a:t>
            </a:r>
            <a:r>
              <a:rPr sz="800" dirty="0" err="1"/>
              <a:t>Kitshop</a:t>
            </a:r>
            <a:r>
              <a:rPr sz="800" dirty="0"/>
              <a:t> and Military Regalia. As a unique arm of the uniformed services, RCAF veterans prefer distinctive regalia appropriate to and respectful of RCAF traditions. Validation by an entity like the RCAF Association confirms acceptance and conveys legitimacy, for the benefit of its members.</a:t>
            </a:r>
          </a:p>
        </p:txBody>
      </p:sp>
      <p:sp>
        <p:nvSpPr>
          <p:cNvPr id="3" name="Content Placeholder 2"/>
          <p:cNvSpPr>
            <a:spLocks noGrp="1"/>
          </p:cNvSpPr>
          <p:nvPr>
            <p:ph idx="1"/>
          </p:nvPr>
        </p:nvSpPr>
        <p:spPr/>
        <p:txBody>
          <a:bodyPr/>
          <a:lstStyle/>
          <a:p>
            <a:r>
              <a:t>Answered: 421    Skipped: 777</a:t>
            </a:r>
          </a:p>
        </p:txBody>
      </p:sp>
      <p:pic>
        <p:nvPicPr>
          <p:cNvPr id="4" name="Picture 3" descr="table870838596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050" dirty="0"/>
              <a:t>Q43: Legal Advice and Accounting Advice for Small-Businesses. The employment of professionally-educated and/or certified staff members or access to similarly-qualified agents/consultants provides an important source for the advice sought.</a:t>
            </a:r>
          </a:p>
        </p:txBody>
      </p:sp>
      <p:sp>
        <p:nvSpPr>
          <p:cNvPr id="3" name="Content Placeholder 2"/>
          <p:cNvSpPr>
            <a:spLocks noGrp="1"/>
          </p:cNvSpPr>
          <p:nvPr>
            <p:ph idx="1"/>
          </p:nvPr>
        </p:nvSpPr>
        <p:spPr/>
        <p:txBody>
          <a:bodyPr/>
          <a:lstStyle/>
          <a:p>
            <a:r>
              <a:t>Answered: 422    Skipped: 776</a:t>
            </a:r>
          </a:p>
        </p:txBody>
      </p:sp>
      <p:pic>
        <p:nvPicPr>
          <p:cNvPr id="4" name="Picture 3" descr="chart870843353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000" dirty="0"/>
              <a:t>Q43: Legal Advice and Accounting Advice for Small-Businesses. The employment of professionally-educated and/or certified staff members or access to similarly-qualified agents/consultants provides an important source for the advice sought.</a:t>
            </a:r>
          </a:p>
        </p:txBody>
      </p:sp>
      <p:sp>
        <p:nvSpPr>
          <p:cNvPr id="3" name="Content Placeholder 2"/>
          <p:cNvSpPr>
            <a:spLocks noGrp="1"/>
          </p:cNvSpPr>
          <p:nvPr>
            <p:ph idx="1"/>
          </p:nvPr>
        </p:nvSpPr>
        <p:spPr/>
        <p:txBody>
          <a:bodyPr/>
          <a:lstStyle/>
          <a:p>
            <a:r>
              <a:t>Answered: 422    Skipped: 776</a:t>
            </a:r>
          </a:p>
        </p:txBody>
      </p:sp>
      <p:pic>
        <p:nvPicPr>
          <p:cNvPr id="4" name="Picture 3" descr="table8708433530.png"/>
          <p:cNvPicPr>
            <a:picLocks noChangeAspect="1"/>
          </p:cNvPicPr>
          <p:nvPr/>
        </p:nvPicPr>
        <p:blipFill>
          <a:blip r:embed="rId2"/>
          <a:stretch>
            <a:fillRect/>
          </a:stretch>
        </p:blipFill>
        <p:spPr>
          <a:xfrm>
            <a:off x="1049658" y="1498491"/>
            <a:ext cx="5805714" cy="1886857"/>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800" dirty="0"/>
              <a:t>Q44: Provision of a Charter, for the Wing. A Charter bestows upon the Wing the privilege of using </a:t>
            </a:r>
            <a:r>
              <a:rPr sz="800" dirty="0" err="1"/>
              <a:t>workmarks</a:t>
            </a:r>
            <a:r>
              <a:rPr sz="800" dirty="0"/>
              <a:t> and trademarks including "RCAF" and logos (roundel), the RCAF Association ensign, and symbols (RCAF heraldic crest) in exchange for assurances the Wing and its members will treat such wordmarks and trademarks appropriately. Permissions are extended to the RCAF Association, which pays for these copyright access privileges so that the Wings can enjoy the privileges free of charge. Without the Charter, Wings have no rights to the use of any wordmarks and trademarks related to the RCAF.</a:t>
            </a:r>
          </a:p>
        </p:txBody>
      </p:sp>
      <p:sp>
        <p:nvSpPr>
          <p:cNvPr id="3" name="Content Placeholder 2"/>
          <p:cNvSpPr>
            <a:spLocks noGrp="1"/>
          </p:cNvSpPr>
          <p:nvPr>
            <p:ph idx="1"/>
          </p:nvPr>
        </p:nvSpPr>
        <p:spPr/>
        <p:txBody>
          <a:bodyPr/>
          <a:lstStyle/>
          <a:p>
            <a:r>
              <a:t>Answered: 420    Skipped: 778</a:t>
            </a:r>
          </a:p>
        </p:txBody>
      </p:sp>
      <p:pic>
        <p:nvPicPr>
          <p:cNvPr id="4" name="Picture 3" descr="chart87084419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Q44: Provision of a Charter, for the Wing. A Charter bestows upon the Wing the privilege of using workmarks and trademarks including "RCAF" and logos (roundel), the RCAF Association ensign, and symbols (RCAF heraldic crest) in exchange for assurances the Wing and its members will treat such wordmarks and trademarks appropriately. Permissions are extended to the RCAF Association, which pays for these copyright access privileges so that the Wings can enjoy the privileges free of charge. Without the Charter, Wings have no rights to the use of any wordmarks and trademarks related to the RCAF.</a:t>
            </a:r>
          </a:p>
        </p:txBody>
      </p:sp>
      <p:sp>
        <p:nvSpPr>
          <p:cNvPr id="3" name="Content Placeholder 2"/>
          <p:cNvSpPr>
            <a:spLocks noGrp="1"/>
          </p:cNvSpPr>
          <p:nvPr>
            <p:ph idx="1"/>
          </p:nvPr>
        </p:nvSpPr>
        <p:spPr/>
        <p:txBody>
          <a:bodyPr/>
          <a:lstStyle/>
          <a:p>
            <a:r>
              <a:t>Answered: 420    Skipped: 778</a:t>
            </a:r>
          </a:p>
        </p:txBody>
      </p:sp>
      <p:pic>
        <p:nvPicPr>
          <p:cNvPr id="4" name="Picture 3" descr="table870844192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Q45: Camaraderie, Fellowship and Friendship.</a:t>
            </a:r>
          </a:p>
        </p:txBody>
      </p:sp>
      <p:sp>
        <p:nvSpPr>
          <p:cNvPr id="3" name="Content Placeholder 2"/>
          <p:cNvSpPr>
            <a:spLocks noGrp="1"/>
          </p:cNvSpPr>
          <p:nvPr>
            <p:ph idx="1"/>
          </p:nvPr>
        </p:nvSpPr>
        <p:spPr/>
        <p:txBody>
          <a:bodyPr/>
          <a:lstStyle/>
          <a:p>
            <a:r>
              <a:t>Answered: 420    Skipped: 778</a:t>
            </a:r>
          </a:p>
        </p:txBody>
      </p:sp>
      <p:pic>
        <p:nvPicPr>
          <p:cNvPr id="4" name="Picture 3" descr="chart87084452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Q45: Camaraderie, Fellowship and Friendship.</a:t>
            </a:r>
          </a:p>
        </p:txBody>
      </p:sp>
      <p:sp>
        <p:nvSpPr>
          <p:cNvPr id="3" name="Content Placeholder 2"/>
          <p:cNvSpPr>
            <a:spLocks noGrp="1"/>
          </p:cNvSpPr>
          <p:nvPr>
            <p:ph idx="1"/>
          </p:nvPr>
        </p:nvSpPr>
        <p:spPr/>
        <p:txBody>
          <a:bodyPr/>
          <a:lstStyle/>
          <a:p>
            <a:r>
              <a:t>Answered: 420    Skipped: 778</a:t>
            </a:r>
          </a:p>
        </p:txBody>
      </p:sp>
      <p:pic>
        <p:nvPicPr>
          <p:cNvPr id="4" name="Picture 3" descr="table870844522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Q46: Co-ordination with Other Organizations. Our fellow organizations rely on the RCAF Association for support and participation. For example, the laying of a wreath on behalf of the members of the RCAF Association, at the national Remembrance Day celebration, is a matter of co-ordination and privilege extended to the RCAF Association through our ties with the Royal Canadian Legion.</a:t>
            </a:r>
          </a:p>
        </p:txBody>
      </p:sp>
      <p:sp>
        <p:nvSpPr>
          <p:cNvPr id="3" name="Content Placeholder 2"/>
          <p:cNvSpPr>
            <a:spLocks noGrp="1"/>
          </p:cNvSpPr>
          <p:nvPr>
            <p:ph idx="1"/>
          </p:nvPr>
        </p:nvSpPr>
        <p:spPr/>
        <p:txBody>
          <a:bodyPr/>
          <a:lstStyle/>
          <a:p>
            <a:r>
              <a:t>Answered: 420    Skipped: 778</a:t>
            </a:r>
          </a:p>
        </p:txBody>
      </p:sp>
      <p:pic>
        <p:nvPicPr>
          <p:cNvPr id="4" name="Picture 3" descr="chart870845000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Q46: Co-ordination with Other Organizations. Our fellow organizations rely on the RCAF Association for support and participation. For example, the laying of a wreath on behalf of the members of the RCAF Association, at the national Remembrance Day celebration, is a matter of co-ordination and privilege extended to the RCAF Association through our ties with the Royal Canadian Legion.</a:t>
            </a:r>
          </a:p>
        </p:txBody>
      </p:sp>
      <p:sp>
        <p:nvSpPr>
          <p:cNvPr id="3" name="Content Placeholder 2"/>
          <p:cNvSpPr>
            <a:spLocks noGrp="1"/>
          </p:cNvSpPr>
          <p:nvPr>
            <p:ph idx="1"/>
          </p:nvPr>
        </p:nvSpPr>
        <p:spPr/>
        <p:txBody>
          <a:bodyPr/>
          <a:lstStyle/>
          <a:p>
            <a:r>
              <a:t>Answered: 420    Skipped: 778</a:t>
            </a:r>
          </a:p>
        </p:txBody>
      </p:sp>
      <p:pic>
        <p:nvPicPr>
          <p:cNvPr id="4" name="Picture 3" descr="table870845000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Q47: Central Administrative Support. The ability to operate under the RCAF Association umbrella provides a central office Wings can use to pool resources, including financial, for the operational and charitable (RCAF Association Trust Fund) activities they pursue. Wings can pool funds, if desired, and Wings in need can access pooled funds to meet unexpected repairs, expansions, and other similar needs.</a:t>
            </a:r>
          </a:p>
        </p:txBody>
      </p:sp>
      <p:sp>
        <p:nvSpPr>
          <p:cNvPr id="3" name="Content Placeholder 2"/>
          <p:cNvSpPr>
            <a:spLocks noGrp="1"/>
          </p:cNvSpPr>
          <p:nvPr>
            <p:ph idx="1"/>
          </p:nvPr>
        </p:nvSpPr>
        <p:spPr/>
        <p:txBody>
          <a:bodyPr/>
          <a:lstStyle/>
          <a:p>
            <a:r>
              <a:t>Answered: 420    Skipped: 778</a:t>
            </a:r>
          </a:p>
        </p:txBody>
      </p:sp>
      <p:pic>
        <p:nvPicPr>
          <p:cNvPr id="4" name="Picture 3" descr="chart890236339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Q4: Which of the following categories best describes your employment status?</a:t>
            </a:r>
          </a:p>
        </p:txBody>
      </p:sp>
      <p:sp>
        <p:nvSpPr>
          <p:cNvPr id="3" name="Content Placeholder 2"/>
          <p:cNvSpPr>
            <a:spLocks noGrp="1"/>
          </p:cNvSpPr>
          <p:nvPr>
            <p:ph idx="1"/>
          </p:nvPr>
        </p:nvSpPr>
        <p:spPr/>
        <p:txBody>
          <a:bodyPr/>
          <a:lstStyle/>
          <a:p>
            <a:r>
              <a:t>Answered: 1,180    Skipped: 18</a:t>
            </a:r>
          </a:p>
        </p:txBody>
      </p:sp>
      <p:pic>
        <p:nvPicPr>
          <p:cNvPr id="4" name="Picture 3" descr="chart8698185280.png"/>
          <p:cNvPicPr>
            <a:picLocks noChangeAspect="1"/>
          </p:cNvPicPr>
          <p:nvPr/>
        </p:nvPicPr>
        <p:blipFill>
          <a:blip r:embed="rId2"/>
          <a:stretch>
            <a:fillRect/>
          </a:stretch>
        </p:blipFill>
        <p:spPr>
          <a:xfrm>
            <a:off x="1049658" y="1498491"/>
            <a:ext cx="5388428" cy="3719285"/>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Q47: Central Administrative Support. The ability to operate under the RCAF Association umbrella provides a central office Wings can use to pool resources, including financial, for the operational and charitable (RCAF Association Trust Fund) activities they pursue. Wings can pool funds, if desired, and Wings in need can access pooled funds to meet unexpected repairs, expansions, and other similar needs.</a:t>
            </a:r>
          </a:p>
        </p:txBody>
      </p:sp>
      <p:sp>
        <p:nvSpPr>
          <p:cNvPr id="3" name="Content Placeholder 2"/>
          <p:cNvSpPr>
            <a:spLocks noGrp="1"/>
          </p:cNvSpPr>
          <p:nvPr>
            <p:ph idx="1"/>
          </p:nvPr>
        </p:nvSpPr>
        <p:spPr/>
        <p:txBody>
          <a:bodyPr/>
          <a:lstStyle/>
          <a:p>
            <a:r>
              <a:t>Answered: 420    Skipped: 778</a:t>
            </a:r>
          </a:p>
        </p:txBody>
      </p:sp>
      <p:pic>
        <p:nvPicPr>
          <p:cNvPr id="4" name="Picture 3" descr="table8902363390.png"/>
          <p:cNvPicPr>
            <a:picLocks noChangeAspect="1"/>
          </p:cNvPicPr>
          <p:nvPr/>
        </p:nvPicPr>
        <p:blipFill>
          <a:blip r:embed="rId2"/>
          <a:stretch>
            <a:fillRect/>
          </a:stretch>
        </p:blipFill>
        <p:spPr>
          <a:xfrm>
            <a:off x="1049658" y="1498491"/>
            <a:ext cx="5805714" cy="1886857"/>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Q48: Honours &amp; Awards. Each year a significant number of members receive special recognition for their work and community support. Some of the awards are extended to members through the Minister of Veterans Affairs, the Commander RCAF and the Chief of the Defence Staff. The honours and awards that are provided by the association help retain and recruit members into the association, keeping the association strong and thriving. Some of the awards include Life Membership, Meritorious or Distinguished Service, etc...</a:t>
            </a:r>
          </a:p>
        </p:txBody>
      </p:sp>
      <p:sp>
        <p:nvSpPr>
          <p:cNvPr id="3" name="Content Placeholder 2"/>
          <p:cNvSpPr>
            <a:spLocks noGrp="1"/>
          </p:cNvSpPr>
          <p:nvPr>
            <p:ph idx="1"/>
          </p:nvPr>
        </p:nvSpPr>
        <p:spPr/>
        <p:txBody>
          <a:bodyPr/>
          <a:lstStyle/>
          <a:p>
            <a:r>
              <a:t>Answered: 422    Skipped: 776</a:t>
            </a:r>
          </a:p>
        </p:txBody>
      </p:sp>
      <p:pic>
        <p:nvPicPr>
          <p:cNvPr id="4" name="Picture 3" descr="chart87084575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Q48: Honours &amp; Awards. Each year a significant number of members receive special recognition for their work and community support. Some of the awards are extended to members through the Minister of Veterans Affairs, the Commander RCAF and the Chief of the Defence Staff. The honours and awards that are provided by the association help retain and recruit members into the association, keeping the association strong and thriving. Some of the awards include Life Membership, Meritorious or Distinguished Service, etc...</a:t>
            </a:r>
          </a:p>
        </p:txBody>
      </p:sp>
      <p:sp>
        <p:nvSpPr>
          <p:cNvPr id="3" name="Content Placeholder 2"/>
          <p:cNvSpPr>
            <a:spLocks noGrp="1"/>
          </p:cNvSpPr>
          <p:nvPr>
            <p:ph idx="1"/>
          </p:nvPr>
        </p:nvSpPr>
        <p:spPr/>
        <p:txBody>
          <a:bodyPr/>
          <a:lstStyle/>
          <a:p>
            <a:r>
              <a:t>Answered: 422    Skipped: 776</a:t>
            </a:r>
          </a:p>
        </p:txBody>
      </p:sp>
      <p:pic>
        <p:nvPicPr>
          <p:cNvPr id="4" name="Picture 3" descr="table870845752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Q49: Personal Growth and Leadership Experience. Those in need of enhancing personal attributes, training, education, social involvement and leadership skills, benefit from their participation and volunteerism in the RCAF Association</a:t>
            </a:r>
          </a:p>
        </p:txBody>
      </p:sp>
      <p:sp>
        <p:nvSpPr>
          <p:cNvPr id="3" name="Content Placeholder 2"/>
          <p:cNvSpPr>
            <a:spLocks noGrp="1"/>
          </p:cNvSpPr>
          <p:nvPr>
            <p:ph idx="1"/>
          </p:nvPr>
        </p:nvSpPr>
        <p:spPr/>
        <p:txBody>
          <a:bodyPr/>
          <a:lstStyle/>
          <a:p>
            <a:r>
              <a:t>Answered: 421    Skipped: 777</a:t>
            </a:r>
          </a:p>
        </p:txBody>
      </p:sp>
      <p:pic>
        <p:nvPicPr>
          <p:cNvPr id="4" name="Picture 3" descr="chart870846203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Q49: Personal Growth and Leadership Experience. Those in need of enhancing personal attributes, training, education, social involvement and leadership skills, benefit from their participation and volunteerism in the RCAF Association</a:t>
            </a:r>
          </a:p>
        </p:txBody>
      </p:sp>
      <p:sp>
        <p:nvSpPr>
          <p:cNvPr id="3" name="Content Placeholder 2"/>
          <p:cNvSpPr>
            <a:spLocks noGrp="1"/>
          </p:cNvSpPr>
          <p:nvPr>
            <p:ph idx="1"/>
          </p:nvPr>
        </p:nvSpPr>
        <p:spPr/>
        <p:txBody>
          <a:bodyPr/>
          <a:lstStyle/>
          <a:p>
            <a:r>
              <a:t>Answered: 421    Skipped: 777</a:t>
            </a:r>
          </a:p>
        </p:txBody>
      </p:sp>
      <p:pic>
        <p:nvPicPr>
          <p:cNvPr id="4" name="Picture 3" descr="table8708462030.png"/>
          <p:cNvPicPr>
            <a:picLocks noChangeAspect="1"/>
          </p:cNvPicPr>
          <p:nvPr/>
        </p:nvPicPr>
        <p:blipFill>
          <a:blip r:embed="rId2"/>
          <a:stretch>
            <a:fillRect/>
          </a:stretch>
        </p:blipFill>
        <p:spPr>
          <a:xfrm>
            <a:off x="1049658" y="1498491"/>
            <a:ext cx="5805714" cy="1886857"/>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Q50: Civic involvement, Community Improvement, Political Participation, Strengthening our Democracy through Active Support and Engagement</a:t>
            </a:r>
          </a:p>
        </p:txBody>
      </p:sp>
      <p:sp>
        <p:nvSpPr>
          <p:cNvPr id="3" name="Content Placeholder 2"/>
          <p:cNvSpPr>
            <a:spLocks noGrp="1"/>
          </p:cNvSpPr>
          <p:nvPr>
            <p:ph idx="1"/>
          </p:nvPr>
        </p:nvSpPr>
        <p:spPr/>
        <p:txBody>
          <a:bodyPr/>
          <a:lstStyle/>
          <a:p>
            <a:r>
              <a:t>Answered: 422    Skipped: 776</a:t>
            </a:r>
          </a:p>
        </p:txBody>
      </p:sp>
      <p:pic>
        <p:nvPicPr>
          <p:cNvPr id="4" name="Picture 3" descr="chart870846513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Q50: Civic involvement, Community Improvement, Political Participation, Strengthening our Democracy through Active Support and Engagement</a:t>
            </a:r>
          </a:p>
        </p:txBody>
      </p:sp>
      <p:sp>
        <p:nvSpPr>
          <p:cNvPr id="3" name="Content Placeholder 2"/>
          <p:cNvSpPr>
            <a:spLocks noGrp="1"/>
          </p:cNvSpPr>
          <p:nvPr>
            <p:ph idx="1"/>
          </p:nvPr>
        </p:nvSpPr>
        <p:spPr/>
        <p:txBody>
          <a:bodyPr/>
          <a:lstStyle/>
          <a:p>
            <a:r>
              <a:t>Answered: 422    Skipped: 776</a:t>
            </a:r>
          </a:p>
        </p:txBody>
      </p:sp>
      <p:pic>
        <p:nvPicPr>
          <p:cNvPr id="4" name="Picture 3" descr="table870846513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Q51: Membership provides you with access to the most up-to-date information available in your field. (By field we mean the civilian and military aerospace trades).</a:t>
            </a:r>
          </a:p>
        </p:txBody>
      </p:sp>
      <p:sp>
        <p:nvSpPr>
          <p:cNvPr id="3" name="Content Placeholder 2"/>
          <p:cNvSpPr>
            <a:spLocks noGrp="1"/>
          </p:cNvSpPr>
          <p:nvPr>
            <p:ph idx="1"/>
          </p:nvPr>
        </p:nvSpPr>
        <p:spPr/>
        <p:txBody>
          <a:bodyPr/>
          <a:lstStyle/>
          <a:p>
            <a:r>
              <a:t>Answered: 419    Skipped: 779</a:t>
            </a:r>
          </a:p>
        </p:txBody>
      </p:sp>
      <p:pic>
        <p:nvPicPr>
          <p:cNvPr id="4" name="Picture 3" descr="chart872979781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Q51: Membership provides you with access to the most up-to-date information available in your field. (By field we mean the civilian and military aerospace trades).</a:t>
            </a:r>
          </a:p>
        </p:txBody>
      </p:sp>
      <p:sp>
        <p:nvSpPr>
          <p:cNvPr id="3" name="Content Placeholder 2"/>
          <p:cNvSpPr>
            <a:spLocks noGrp="1"/>
          </p:cNvSpPr>
          <p:nvPr>
            <p:ph idx="1"/>
          </p:nvPr>
        </p:nvSpPr>
        <p:spPr/>
        <p:txBody>
          <a:bodyPr/>
          <a:lstStyle/>
          <a:p>
            <a:r>
              <a:t>Answered: 419    Skipped: 779</a:t>
            </a:r>
          </a:p>
        </p:txBody>
      </p:sp>
      <p:pic>
        <p:nvPicPr>
          <p:cNvPr id="4" name="Picture 3" descr="table8729797810.png"/>
          <p:cNvPicPr>
            <a:picLocks noChangeAspect="1"/>
          </p:cNvPicPr>
          <p:nvPr/>
        </p:nvPicPr>
        <p:blipFill>
          <a:blip r:embed="rId2"/>
          <a:stretch>
            <a:fillRect/>
          </a:stretch>
        </p:blipFill>
        <p:spPr>
          <a:xfrm>
            <a:off x="1049658" y="1498491"/>
            <a:ext cx="5751285" cy="1886857"/>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Q52: Competition is natural - it is the law of nature.</a:t>
            </a:r>
          </a:p>
        </p:txBody>
      </p:sp>
      <p:sp>
        <p:nvSpPr>
          <p:cNvPr id="3" name="Content Placeholder 2"/>
          <p:cNvSpPr>
            <a:spLocks noGrp="1"/>
          </p:cNvSpPr>
          <p:nvPr>
            <p:ph idx="1"/>
          </p:nvPr>
        </p:nvSpPr>
        <p:spPr/>
        <p:txBody>
          <a:bodyPr/>
          <a:lstStyle/>
          <a:p>
            <a:r>
              <a:t>Answered: 416    Skipped: 782</a:t>
            </a:r>
          </a:p>
        </p:txBody>
      </p:sp>
      <p:pic>
        <p:nvPicPr>
          <p:cNvPr id="4" name="Picture 3" descr="chart888523612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2187</TotalTime>
  <Words>9444</Words>
  <Application>Microsoft Office PowerPoint</Application>
  <PresentationFormat>On-screen Show (16:9)</PresentationFormat>
  <Paragraphs>408</Paragraphs>
  <Slides>204</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204</vt:i4>
      </vt:variant>
    </vt:vector>
  </HeadingPairs>
  <TitlesOfParts>
    <vt:vector size="210" baseType="lpstr">
      <vt:lpstr>Arial</vt:lpstr>
      <vt:lpstr>Calibri</vt:lpstr>
      <vt:lpstr>Helvetica Neue</vt:lpstr>
      <vt:lpstr>SM-template-20140529</vt:lpstr>
      <vt:lpstr>Data slides</vt:lpstr>
      <vt:lpstr>Response Summary</vt:lpstr>
      <vt:lpstr>PowerPoint Presentation</vt:lpstr>
      <vt:lpstr>1198</vt:lpstr>
      <vt:lpstr>Q1: Gender</vt:lpstr>
      <vt:lpstr>Q1: Gender</vt:lpstr>
      <vt:lpstr>Q2: Age</vt:lpstr>
      <vt:lpstr>Q2: Age</vt:lpstr>
      <vt:lpstr>Q3: What is the highest level of school you have completed or the highest degree you have received?</vt:lpstr>
      <vt:lpstr>Q3: What is the highest level of school you have completed or the highest degree you have received?</vt:lpstr>
      <vt:lpstr>Q4: Which of the following categories best describes your employment status?</vt:lpstr>
      <vt:lpstr>Q4: Which of the following categories best describes your employment status?</vt:lpstr>
      <vt:lpstr>Q5: Which of the following electronic devices do you use? (Please select all that apply.)</vt:lpstr>
      <vt:lpstr>Q5: Which of the following electronic devices do you use? (Please select all that apply.)</vt:lpstr>
      <vt:lpstr>Q6: Did you ever serve in uniform (military, fire, police, other)?</vt:lpstr>
      <vt:lpstr>Q6: Did you ever serve in uniform (military, fire, police, other)?</vt:lpstr>
      <vt:lpstr>Q9: Did you first join the RCAF Association as an Associate member or Regular member? (The Associate member category was created in 1970)</vt:lpstr>
      <vt:lpstr>Q9: Did you first join the RCAF Association as an Associate member or Regular member? (The Associate member category was created in 1970)</vt:lpstr>
      <vt:lpstr>Q10: Are you currently a Wing Member?</vt:lpstr>
      <vt:lpstr>Q10: Are you currently a Wing Member?</vt:lpstr>
      <vt:lpstr>Wing Response Tally</vt:lpstr>
      <vt:lpstr>Wing with highest percentage of respondents</vt:lpstr>
      <vt:lpstr>Q12: If you first joined the RCAF Association as an Associate Member, how many years passed before you achieved Regular Member status?</vt:lpstr>
      <vt:lpstr>Q12: If you first joined the RCAF Association as an Associate Member, how many years passed before you achieved Regular Member status?</vt:lpstr>
      <vt:lpstr>Q13: Were you ever elected to, or did you ever volunteer to stand as, Wing President?</vt:lpstr>
      <vt:lpstr>Q13: Were you ever elected to, or did you ever volunteer to stand as, Wing President?</vt:lpstr>
      <vt:lpstr>Q15: How many years have you served on the Wing Executive Council?</vt:lpstr>
      <vt:lpstr>Q15: How many years have you served on the Wing Executive Council?</vt:lpstr>
      <vt:lpstr>Q16: Choose from the choices below all those which may apply, in response to the following statement: I learned how to be a leader on the Wing Executive Council by:</vt:lpstr>
      <vt:lpstr>Q16: Choose from the choices below all those which may apply, in response to the following statement: I learned how to be a leader on the Wing Executive Council by:</vt:lpstr>
      <vt:lpstr>Q17: Choose from the options, below, how you feel about the following definition of the word membership: in exchange for their annual dues members benefit from a unique package of products and services they themselves help design, as a consequence of their desire to help shape the future affairs of their association</vt:lpstr>
      <vt:lpstr>Q17: Choose from the options, below, how you feel about the following definition of the word membership: in exchange for their annual dues members benefit from a unique package of products and services they themselves help design, as a consequence of their desire to help shape the future affairs of their association</vt:lpstr>
      <vt:lpstr>Q18: Liability Insurance - Wings have the option of piggy-backing at no cost on the RCAF Association's liability insurance policy, whenever Wing members wish to conduct an event for which they require such insurance coverage.</vt:lpstr>
      <vt:lpstr>Q18: Liability Insurance - Wings have the option of piggy-backing at no cost on the RCAF Association's liability insurance policy, whenever Wing members wish to conduct an event for which they require such insurance coverage.</vt:lpstr>
      <vt:lpstr>Q19: What do you think are the most important functions of an association? Select only those three (3 only) which you believe to be the most important.</vt:lpstr>
      <vt:lpstr>Q19: What do you think are the most important functions of an association? Select only those three (3 only) which you believe to be the most important.</vt:lpstr>
      <vt:lpstr>Q20: Informational Material - Internal to the Association (Publications). Wing newsletters or bulletins, Association and/or e-newsletters, pamphlets, brochures and pocket guides are distributed to help members in their various association roles, as well as in ceremonial and other roles they may be asked to fulfil outside the association in support of other organizations, such as ANAVETS and the Royal Canadian Legion.</vt:lpstr>
      <vt:lpstr>Q20: Informational Material - Internal to the Association (Publications). Wing newsletters or bulletins, Association and/or e-newsletters, pamphlets, brochures and pocket guides are distributed to help members in their various association roles, as well as in ceremonial and other roles they may be asked to fulfil outside the association in support of other organizations, such as ANAVETS and the Royal Canadian Legion.</vt:lpstr>
      <vt:lpstr>Q21: Informational Material - National Publications. Very often the RCAF Association can secure copies of formal publications issued by the government of Canada through the Department of National Defence, including the RCAF Journal, Flight Comment, monographs such as On Windswept Heights, doctrine manuals, Base newspapers, and CrewBrief, to name but a few. (Some of these have been digitized. Members may request copies, for the cost of shipping and handling only).</vt:lpstr>
      <vt:lpstr>Q21: Informational Material - National Publications. Very often the RCAF Association can secure copies of formal publications issued by the government of Canada through the Department of National Defence, including the RCAF Journal, Flight Comment, monographs such as On Windswept Heights, doctrine manuals, Base newspapers, and CrewBrief, to name but a few. (Some of these have been digitized. Members may request copies, for the cost of shipping and handling only).</vt:lpstr>
      <vt:lpstr>Q22: Do you believe associations like ours are capable of addressing the practical needs of individual members?</vt:lpstr>
      <vt:lpstr>Q22: Do you believe associations like ours are capable of addressing the practical needs of individual members?</vt:lpstr>
      <vt:lpstr>Q23: Airforce Magazine - The 64-page quarterly magazine is crafted by members for members, and consists of air force news, feature stories, reminiscences, historical commemorations, Last Postings, Association news, job postings, event announcements, and other information all designed to provide expressive and purposive incentives consistent with the association's aims and objectives.</vt:lpstr>
      <vt:lpstr>Q23: Airforce Magazine - The 64-page quarterly magazine is crafted by members for members, and consists of air force news, feature stories, reminiscences, historical commemorations, Last Postings, Association news, job postings, event announcements, and other information all designed to provide expressive and purposive incentives consistent with the association's aims and objectives.</vt:lpstr>
      <vt:lpstr>Q24: I prefer to do my own thing</vt:lpstr>
      <vt:lpstr>Q24: I prefer to do my own thing</vt:lpstr>
      <vt:lpstr>Q25: Coordination Amongst and With Other Organizations (Conference of Defence Associations, Royal Canadian Legion, Air Cadet League of Canada, National Coalition of Veterans Associations, Royal United Services Institute, Canadian Aviation Historical Society, Canadian Aviation Artists Association, Retired Airline Pilots of Canada, Transport Canada, Canadian Society of Association Executives, Army-Navy-Air Force Veterans, etc...) Since the RCAF Association is affiliated with these and other similar organizations, RCAF Association members may see a benefit to keeping abreast with the activities of these other organizations.</vt:lpstr>
      <vt:lpstr>Q25: Coordination Amongst and With Other Organizations (Conference of Defence Associations, Royal Canadian Legion, Air Cadet League of Canada, National Coalition of Veterans Associations, Royal United Services Institute, Canadian Aviation Historical Society, Canadian Aviation Artists Association, Retired Airline Pilots of Canada, Transport Canada, Canadian Society of Association Executives, Army-Navy-Air Force Veterans, etc...) Since the RCAF Association is affiliated with these and other similar organizations, RCAF Association members may see a benefit to keeping abreast with the activities of these other organizations.</vt:lpstr>
      <vt:lpstr>Q26: Affinity Programs - TD Home &amp; Auto Insurance. Special discounts are offered only to RCAF Association members.</vt:lpstr>
      <vt:lpstr>Q26: Affinity Programs - TD Home &amp; Auto Insurance. Special discounts are offered only to RCAF Association members.</vt:lpstr>
      <vt:lpstr>Q27: Job Notifications - Resume Posting. Employers often come to the RCAF Association looking for people (members) with specific skills, and these notices are communicated to all members through the Association's (Client-Customer) Management System or AMS (On-line Secure Database with e-Marketing and e-Notification Support Module). Additionally, our Content-Management-System-type (CMS) website is of the type all members are permitted to access. With a username and password each and every individual member can create, manage, change and add however many web-pages they wish to add, to suit their membership purposes. One such purpose is the uploading of a personal resume.</vt:lpstr>
      <vt:lpstr>Q27: Job Notifications - Resume Posting. Employers often come to the RCAF Association looking for people (members) with specific skills, and these notices are communicated to all members through the Association's (Client-Customer) Management System or AMS (On-line Secure Database with e-Marketing and e-Notification Support Module). Additionally, our Content-Management-System-type (CMS) website is of the type all members are permitted to access. With a username and password each and every individual member can create, manage, change and add however many web-pages they wish to add, to suit their membership purposes. One such purpose is the uploading of a personal resume.</vt:lpstr>
      <vt:lpstr>Q28: Notice of Air Force and Air Power Conferences, Seminars, Reunions, Meetings, and other Events, including Wing Events. Notice is distributed through the RCAF Association AMS e-mail system, or the Multiview e-Newsletter, Airforce magazine, and Wing newsletters or bulletins and all of the RCAF Association's social-media tools (facebook, twitter, pinterest, instagram, and LinkedIn).</vt:lpstr>
      <vt:lpstr>Q28: Notice of Air Force and Air Power Conferences, Seminars, Reunions, Meetings, and other Events, including Wing Events. Notice is distributed through the RCAF Association AMS e-mail system, or the Multiview e-Newsletter, Airforce magazine, and Wing newsletters or bulletins and all of the RCAF Association's social-media tools (facebook, twitter, pinterest, instagram, and LinkedIn).</vt:lpstr>
      <vt:lpstr>Q29: Select the best answer choice from the options below, to the following statement: I feel good when I cooperate with others.</vt:lpstr>
      <vt:lpstr>Q29: Select the best answer choice from the options below, to the following statement: I feel good when I cooperate with others.</vt:lpstr>
      <vt:lpstr>Q30: Professional Contacts and Networking. Since associations are created as venues for like-minded people to share their common identity and experiences, it is understandable that they facilitate connecting similarly-skilled professionals and people with similar interests, while providing the means to network, share experiences, ideas, interests and plans.</vt:lpstr>
      <vt:lpstr>Q30: Professional Contacts and Networking. Since associations are created as venues for like-minded people to share their common identity and experiences, it is understandable that they facilitate connecting similarly-skilled professionals and people with similar interests, while providing the means to network, share experiences, ideas, interests and plans.</vt:lpstr>
      <vt:lpstr>Q31: Select the best answer choice from the options below, to the following statement: My abilities contribute a great deal to my success.</vt:lpstr>
      <vt:lpstr>Q31: Select the best answer choice from the options below, to the following statement: My abilities contribute a great deal to my success.</vt:lpstr>
      <vt:lpstr>Q32: Advocacy (Air Force and Air Power Capabilities). Sharing experiences and identity, ideas and interests leads to a desire to help follow-on generations confront challenges with ideas that have worked before. Since national air power is an ever-expanding endeavour, requiring knowledge and skill sets from many, the members of the RCAF Association enjoy advocating for a well-prepared, well-trained, well-equipped air force. The RCAF Association provides the venue and platform, resources, and knowledge, means and encouragement to provide assistance to those in a position to shape the future capabilities of Canada's military air power capabilities.</vt:lpstr>
      <vt:lpstr>Q32: Advocacy (Air Force and Air Power Capabilities). Sharing experiences and identity, ideas and interests leads to a desire to help follow-on generations confront challenges with ideas that have worked before. Since national air power is an ever-expanding endeavour, requiring knowledge and skill sets from many, the members of the RCAF Association enjoy advocating for a well-prepared, well-trained, well-equipped air force. The RCAF Association provides the venue and platform, resources, and knowledge, means and encouragement to provide assistance to those in a position to shape the future capabilities of Canada's military air power capabilities.</vt:lpstr>
      <vt:lpstr>Q33: Advocacy (Air Force and Canadian Forces Veteran Support). At the Annual General Meeting in 2013, with the encouragement of members from 428 Wing Peterborough, members of the RCAF Association expressed an interest in being able to advocate for and support veterans in their communities - especially where traditional (Royal Canadian Legion) support may no longer be as readily available as it once had been.</vt:lpstr>
      <vt:lpstr>Q33: Advocacy (Air Force and Canadian Forces Veteran Support). At the Annual General Meeting in 2013, with the encouragement of members from 428 Wing Peterborough, members of the RCAF Association expressed an interest in being able to advocate for and support veterans in their communities - especially where traditional (Royal Canadian Legion) support may no longer be as readily available as it once had been.</vt:lpstr>
      <vt:lpstr>Q34: Advocacy for and Support to the Royal Canadian Air Cadet Program. The RCAF Association supports cadets financially, with three annual $2,500 continuation-flying-training bursaries, a professional wrist watch to the top-performing band cadet, donations from Wings exceeding $10,000 annually, RCAF Association Air Cadet Flight Training medals, and leadership and support for and through sponsoring and parent committees.</vt:lpstr>
      <vt:lpstr>Q34: Advocacy for and Support to the Royal Canadian Air Cadet Program. The RCAF Association supports cadets financially, with three annual $2,500 continuation-flying-training bursaries, a professional wrist watch to the top-performing band cadet, donations from Wings exceeding $10,000 annually, RCAF Association Air Cadet Flight Training medals, and leadership and support for and through sponsoring and parent committees.</vt:lpstr>
      <vt:lpstr>Q35: Representation before Government. The RCAF Association offers assistance to and dialogues with government representatives at the municipal, provincial and federal levels, for the benefit of individual members, air force veterans and Wings. Wing efforts to secure provincial grants lead provincial government officials to seek validation from the RCAF Association national office, as well as other information and support that might help the Wing's cause. Helping members of parliament with questions regarding Canada's aerospace industry, and air force, also feature in this service.</vt:lpstr>
      <vt:lpstr>Q35: Representation before Government. The RCAF Association offers assistance to and dialogues with government representatives at the municipal, provincial and federal levels, for the benefit of individual members, air force veterans and Wings. Wing efforts to secure provincial grants lead provincial government officials to seek validation from the RCAF Association national office, as well as other information and support that might help the Wing's cause. Helping members of parliament with questions regarding Canada's aerospace industry, and air force, also feature in this service.</vt:lpstr>
      <vt:lpstr>Q36: I'd rather depend on myself than on others.</vt:lpstr>
      <vt:lpstr>Q36: I'd rather depend on myself than on others.</vt:lpstr>
      <vt:lpstr>Q37: Affiliation with other Defence &amp; Security Associations. (Conference of Defence Associations, Air Cadet League of Canada, Royal Canadian Legion, Royal United Services Institute, National Coalition of Veterans Associations, Veterans Consultation Group, and ANAVETS...)</vt:lpstr>
      <vt:lpstr>Q37: Affiliation with other Defence &amp; Security Associations. (Conference of Defence Associations, Air Cadet League of Canada, Royal Canadian Legion, Royal United Services Institute, National Coalition of Veterans Associations, Veterans Consultation Group, and ANAVETS...)</vt:lpstr>
      <vt:lpstr>Q38: Access to Special Facilities and Services with RCAF Association membership card. Some of our members have explained they gain access to domestic (local) and international military facilities with a valid membership card, or they enjoy discounts through other organizations, using their membership card.</vt:lpstr>
      <vt:lpstr>Q38: Access to Special Facilities and Services with RCAF Association membership card. Some of our members have explained they gain access to domestic (local) and international military facilities with a valid membership card, or they enjoy discounts through other organizations, using their membership card.</vt:lpstr>
      <vt:lpstr>Q39: Select the best answer choice from the options below, to the following statement: I like my privacy.</vt:lpstr>
      <vt:lpstr>Q39: Select the best answer choice from the options below, to the following statement: I like my privacy.</vt:lpstr>
      <vt:lpstr>Q40: Research and Historical Query Support. The RCAF Association receives up to 250 queries annually, via telephone, e-mail, and letters from other researchers, family members, and interested citizens, looking for veterans, or information about veterans, and past military actions.</vt:lpstr>
      <vt:lpstr>Q40: Research and Historical Query Support. The RCAF Association receives up to 250 queries annually, via telephone, e-mail, and letters from other researchers, family members, and interested citizens, looking for veterans, or information about veterans, and past military actions.</vt:lpstr>
      <vt:lpstr>Q41: Representation and Support with the Media. News (print and TV and Radio) media agencies routinely require access to air force veterans, and they come to the RCAF Association with their requests. We put them in touch with the right members, based on the needs of the media. We also provide expert responses to stories and features that make it into the news, and which require our attention, on your behalf.</vt:lpstr>
      <vt:lpstr>Q41: Representation and Support with the Media. News (print and TV and Radio) media agencies routinely require access to air force veterans, and they come to the RCAF Association with their requests. We put them in touch with the right members, based on the needs of the media. We also provide expert responses to stories and features that make it into the news, and which require our attention, on your behalf.</vt:lpstr>
      <vt:lpstr>Q42: Kitshop and Military Regalia. As a unique arm of the uniformed services, RCAF veterans prefer distinctive regalia appropriate to and respectful of RCAF traditions. Validation by an entity like the RCAF Association confirms acceptance and conveys legitimacy, for the benefit of its members.</vt:lpstr>
      <vt:lpstr>Q42: Kitshop and Military Regalia. As a unique arm of the uniformed services, RCAF veterans prefer distinctive regalia appropriate to and respectful of RCAF traditions. Validation by an entity like the RCAF Association confirms acceptance and conveys legitimacy, for the benefit of its members.</vt:lpstr>
      <vt:lpstr>Q43: Legal Advice and Accounting Advice for Small-Businesses. The employment of professionally-educated and/or certified staff members or access to similarly-qualified agents/consultants provides an important source for the advice sought.</vt:lpstr>
      <vt:lpstr>Q43: Legal Advice and Accounting Advice for Small-Businesses. The employment of professionally-educated and/or certified staff members or access to similarly-qualified agents/consultants provides an important source for the advice sought.</vt:lpstr>
      <vt:lpstr>Q44: Provision of a Charter, for the Wing. A Charter bestows upon the Wing the privilege of using workmarks and trademarks including "RCAF" and logos (roundel), the RCAF Association ensign, and symbols (RCAF heraldic crest) in exchange for assurances the Wing and its members will treat such wordmarks and trademarks appropriately. Permissions are extended to the RCAF Association, which pays for these copyright access privileges so that the Wings can enjoy the privileges free of charge. Without the Charter, Wings have no rights to the use of any wordmarks and trademarks related to the RCAF.</vt:lpstr>
      <vt:lpstr>Q44: Provision of a Charter, for the Wing. A Charter bestows upon the Wing the privilege of using workmarks and trademarks including "RCAF" and logos (roundel), the RCAF Association ensign, and symbols (RCAF heraldic crest) in exchange for assurances the Wing and its members will treat such wordmarks and trademarks appropriately. Permissions are extended to the RCAF Association, which pays for these copyright access privileges so that the Wings can enjoy the privileges free of charge. Without the Charter, Wings have no rights to the use of any wordmarks and trademarks related to the RCAF.</vt:lpstr>
      <vt:lpstr>Q45: Camaraderie, Fellowship and Friendship.</vt:lpstr>
      <vt:lpstr>Q45: Camaraderie, Fellowship and Friendship.</vt:lpstr>
      <vt:lpstr>Q46: Co-ordination with Other Organizations. Our fellow organizations rely on the RCAF Association for support and participation. For example, the laying of a wreath on behalf of the members of the RCAF Association, at the national Remembrance Day celebration, is a matter of co-ordination and privilege extended to the RCAF Association through our ties with the Royal Canadian Legion.</vt:lpstr>
      <vt:lpstr>Q46: Co-ordination with Other Organizations. Our fellow organizations rely on the RCAF Association for support and participation. For example, the laying of a wreath on behalf of the members of the RCAF Association, at the national Remembrance Day celebration, is a matter of co-ordination and privilege extended to the RCAF Association through our ties with the Royal Canadian Legion.</vt:lpstr>
      <vt:lpstr>Q47: Central Administrative Support. The ability to operate under the RCAF Association umbrella provides a central office Wings can use to pool resources, including financial, for the operational and charitable (RCAF Association Trust Fund) activities they pursue. Wings can pool funds, if desired, and Wings in need can access pooled funds to meet unexpected repairs, expansions, and other similar needs.</vt:lpstr>
      <vt:lpstr>Q47: Central Administrative Support. The ability to operate under the RCAF Association umbrella provides a central office Wings can use to pool resources, including financial, for the operational and charitable (RCAF Association Trust Fund) activities they pursue. Wings can pool funds, if desired, and Wings in need can access pooled funds to meet unexpected repairs, expansions, and other similar needs.</vt:lpstr>
      <vt:lpstr>Q48: Honours &amp; Awards. Each year a significant number of members receive special recognition for their work and community support. Some of the awards are extended to members through the Minister of Veterans Affairs, the Commander RCAF and the Chief of the Defence Staff. The honours and awards that are provided by the association help retain and recruit members into the association, keeping the association strong and thriving. Some of the awards include Life Membership, Meritorious or Distinguished Service, etc...</vt:lpstr>
      <vt:lpstr>Q48: Honours &amp; Awards. Each year a significant number of members receive special recognition for their work and community support. Some of the awards are extended to members through the Minister of Veterans Affairs, the Commander RCAF and the Chief of the Defence Staff. The honours and awards that are provided by the association help retain and recruit members into the association, keeping the association strong and thriving. Some of the awards include Life Membership, Meritorious or Distinguished Service, etc...</vt:lpstr>
      <vt:lpstr>Q49: Personal Growth and Leadership Experience. Those in need of enhancing personal attributes, training, education, social involvement and leadership skills, benefit from their participation and volunteerism in the RCAF Association</vt:lpstr>
      <vt:lpstr>Q49: Personal Growth and Leadership Experience. Those in need of enhancing personal attributes, training, education, social involvement and leadership skills, benefit from their participation and volunteerism in the RCAF Association</vt:lpstr>
      <vt:lpstr>Q50: Civic involvement, Community Improvement, Political Participation, Strengthening our Democracy through Active Support and Engagement</vt:lpstr>
      <vt:lpstr>Q50: Civic involvement, Community Improvement, Political Participation, Strengthening our Democracy through Active Support and Engagement</vt:lpstr>
      <vt:lpstr>Q51: Membership provides you with access to the most up-to-date information available in your field. (By field we mean the civilian and military aerospace trades).</vt:lpstr>
      <vt:lpstr>Q51: Membership provides you with access to the most up-to-date information available in your field. (By field we mean the civilian and military aerospace trades).</vt:lpstr>
      <vt:lpstr>Q52: Competition is natural - it is the law of nature.</vt:lpstr>
      <vt:lpstr>Q52: Competition is natural - it is the law of nature.</vt:lpstr>
      <vt:lpstr>Q53: Membership provides you with opportunities to network with other similarly-minded professionals in your field (civilian or military aerospace fields, or any relevant field evident in your community and your Wing)</vt:lpstr>
      <vt:lpstr>Q53: Membership provides you with opportunities to network with other similarly-minded professionals in your field (civilian or military aerospace fields, or any relevant field evident in your community and your Wing)</vt:lpstr>
      <vt:lpstr>Q54: Democracies like Canada encourage participation in democratic and civil/civic activities; serving as a Wing executive member is an opportunity to gain leadership experience and thus offer something more to your community and strengthen Canadian democracy.</vt:lpstr>
      <vt:lpstr>Q54: Democracies like Canada encourage participation in democratic and civil/civic activities; serving as a Wing executive member is an opportunity to gain leadership experience and thus offer something more to your community and strengthen Canadian democracy.</vt:lpstr>
      <vt:lpstr>Q55: My personal identity, independent of others, is very important to me</vt:lpstr>
      <vt:lpstr>Q55: My personal identity, independent of others, is very important to me</vt:lpstr>
      <vt:lpstr>Q56: Serving in a leadership capacity provides you with a reference directory of members/practitioners and professional counterparts and friends.</vt:lpstr>
      <vt:lpstr>Q56: Serving in a leadership capacity provides you with a reference directory of members/practitioners and professional counterparts and friends.</vt:lpstr>
      <vt:lpstr>Q57: Membership provides member discounts or Wing discounts.</vt:lpstr>
      <vt:lpstr>Q57: Membership provides member discounts or Wing discounts.</vt:lpstr>
      <vt:lpstr>Q58: It is important to me that I respect the decisions made by my groups.</vt:lpstr>
      <vt:lpstr>Q58: It is important to me that I respect the decisions made by my groups.</vt:lpstr>
      <vt:lpstr>Q59: Membership gives me a chance to help promote a greater appreciation of the role and value of the civil and military aerospace field among practitioners.</vt:lpstr>
      <vt:lpstr>Q59: Membership gives me a chance to help promote a greater appreciation of the role and value of the civil and military aerospace field among practitioners.</vt:lpstr>
      <vt:lpstr>Q60: Membership provides me with access to special products, tailored services, important programs, and unique suppliers (insurance, publications, knowledge products,...)</vt:lpstr>
      <vt:lpstr>Q60: Membership provides me with access to special products, tailored services, important programs, and unique suppliers (insurance, publications, knowledge products,...)</vt:lpstr>
      <vt:lpstr>Q61: Leading a Wing gives me the opportunity to attract competent people into the RCAF Association, for the benefit of the civil and military aerospace field.</vt:lpstr>
      <vt:lpstr>Q61: Leading a Wing gives me the opportunity to attract competent people into the RCAF Association, for the benefit of the civil and military aerospace field.</vt:lpstr>
      <vt:lpstr>Q62: A leadership role in the RCAF Association provides me with the opportunity to provide awards and recognition for excellence in the civil and military aerospace field.</vt:lpstr>
      <vt:lpstr>Q62: A leadership role in the RCAF Association provides me with the opportunity to provide awards and recognition for excellence in the civil and military aerospace field.</vt:lpstr>
      <vt:lpstr>Q63: Service in the RCAF Association permits me the opportunity to promote greater public awareness of contributions in the civil and military aerospace field</vt:lpstr>
      <vt:lpstr>Q63: Service in the RCAF Association permits me the opportunity to promote greater public awareness of contributions in the civil and military aerospace field</vt:lpstr>
      <vt:lpstr>Q64: Select the best answer choice from the options below, to the following statement: The well-being of ALL my fellow Wing members is important to me.</vt:lpstr>
      <vt:lpstr>Q64: Select the best answer choice from the options below, to the following statement: The well-being of ALL my fellow Wing members is important to me.</vt:lpstr>
      <vt:lpstr>Q65: Select the best answer choice from the options below, to the following statement: When a fellow Wing-member earns an RCAF Association award, I feel immense pride.</vt:lpstr>
      <vt:lpstr>Q65: Select the best answer choice from the options below, to the following statement: When a fellow Wing-member earns an RCAF Association award, I feel immense pride.</vt:lpstr>
      <vt:lpstr>Q66: Select the best answer choice from the options below, to the following statement: It is imperative to maintain harmony within my Wing.</vt:lpstr>
      <vt:lpstr>Q66: Select the best answer choice from the options below, to the following statement: It is imperative to maintain harmony within my Wing.</vt:lpstr>
      <vt:lpstr>Q67: Select the best answer choice from the options below, to the following statement: My happiness depends to a great extent on the happiness of my fellow Wing members.</vt:lpstr>
      <vt:lpstr>Q67: Select the best answer choice from the options below, to the following statement: My happiness depends to a great extent on the happiness of my fellow Wing members.</vt:lpstr>
      <vt:lpstr>Q68: Select the best answer choice from the options below, to the following statement: I enjoy being different and unique from others in many ways.</vt:lpstr>
      <vt:lpstr>Q68: Select the best answer choice from the options below, to the following statement: I enjoy being different and unique from others in many ways.</vt:lpstr>
      <vt:lpstr>Q69: Select the best answer choice from the options below, to the following statement: To me, pleasure is spending time with others.</vt:lpstr>
      <vt:lpstr>Q69: Select the best answer choice from the options below, to the following statement: To me, pleasure is spending time with others.</vt:lpstr>
      <vt:lpstr>Q70: Select the best answer choice from the options below, to the following statement: I prefer to be direct and forthright, when discussing things with my fellow Wing Executive members and others.</vt:lpstr>
      <vt:lpstr>Q70: Select the best answer choice from the options below, to the following statement: I prefer to be direct and forthright, when discussing things with my fellow Wing Executive members and others.</vt:lpstr>
      <vt:lpstr>Q71: It is important that I do my job better than others.</vt:lpstr>
      <vt:lpstr>Q71: It is important that I do my job better than others.</vt:lpstr>
      <vt:lpstr>Q72: Winning is everything.</vt:lpstr>
      <vt:lpstr>Q72: Winning is everything.</vt:lpstr>
      <vt:lpstr>Q73: What digital (computer) skills do you believe everyone in your Wing needs now? (Select all you feel apply)</vt:lpstr>
      <vt:lpstr>Q73: What digital (computer) skills do you believe everyone in your Wing needs now? (Select all you feel apply)</vt:lpstr>
      <vt:lpstr>Q74: How effective have you found the following communication methods for informing and learning from your members what they think, need and want?</vt:lpstr>
      <vt:lpstr>Q74: How effective have you found the following communication methods for informing and learning from your members what they think, need and want?</vt:lpstr>
      <vt:lpstr>Q76: How effective have you found the following means of communication?</vt:lpstr>
      <vt:lpstr>Q76: How effective have you found the following means of communication?</vt:lpstr>
      <vt:lpstr>Q77: Choose from the options, below, how you feel about the following definition of the word membership: in exchange for their annual dues members benefit from a unique package of products and services they themselves help design, as a consequence of their desire to help shape the future affairs of their association</vt:lpstr>
      <vt:lpstr>Q77: Choose from the options, below, how you feel about the following definition of the word membership: in exchange for their annual dues members benefit from a unique package of products and services they themselves help design, as a consequence of their desire to help shape the future affairs of their association</vt:lpstr>
      <vt:lpstr>Q78: Do you believe associations like ours are capable of addressing the practical needs of individual members?</vt:lpstr>
      <vt:lpstr>Q78: Do you believe associations like ours are capable of addressing the practical needs of individual members?</vt:lpstr>
      <vt:lpstr>Q79: What do you think are the most important functions of an association? Select only those three (3 only) which you believe to be the most important.</vt:lpstr>
      <vt:lpstr>Q79: What do you think are the most important functions of an association? Select only those three (3 only) which you believe to be the most important.</vt:lpstr>
      <vt:lpstr>Q80: Coordination Amongst and With Other Organizations (Conference of Defence Associations, Royal Canadian Legion, Air Cadet League of Canada, National Coalition of Veterans Associations, Royal United Services Institute, Canadian Aviation Historical Society, Canadian Aviation Artists Association, Retired Airline Pilots of Canada, Transport Canada, Canadian Society of Association Executives, Army-Navy-Air Force Veterans, etc...) Since the RCAF Association is affiliated with these and other similar organizations, RCAF Association members may see a benefit to keeping abreast with the activities of these other organizations.</vt:lpstr>
      <vt:lpstr>Q80: Coordination Amongst and With Other Organizations (Conference of Defence Associations, Royal Canadian Legion, Air Cadet League of Canada, National Coalition of Veterans Associations, Royal United Services Institute, Canadian Aviation Historical Society, Canadian Aviation Artists Association, Retired Airline Pilots of Canada, Transport Canada, Canadian Society of Association Executives, Army-Navy-Air Force Veterans, etc...) Since the RCAF Association is affiliated with these and other similar organizations, RCAF Association members may see a benefit to keeping abreast with the activities of these other organizations.</vt:lpstr>
      <vt:lpstr>Q81: Affinity Programs - TD Home &amp; Auto Insurance. Special discounts are offered only to RCAF Association members.</vt:lpstr>
      <vt:lpstr>Q81: Affinity Programs - TD Home &amp; Auto Insurance. Special discounts are offered only to RCAF Association members.</vt:lpstr>
      <vt:lpstr>Q82: Job Notifications - Resume Posting. Employers often come to the RCAF Association looking for people (members) with specific skills, and these notices are communicated to all members through the Association's (Client-Customer) Management System or AMS (On-line Secure Database with e-Marketing and e-Notification Support Module). Additionally, our Content-Management-System-type (CMS) website is of the type all members are permitted to access. With a username and password each and every individual member can create, manage, change and add however many web-pages they wish to add, to suit their membership purposes. One such purpose is the uploading of a personal resume.</vt:lpstr>
      <vt:lpstr>Q82: Job Notifications - Resume Posting. Employers often come to the RCAF Association looking for people (members) with specific skills, and these notices are communicated to all members through the Association's (Client-Customer) Management System or AMS (On-line Secure Database with e-Marketing and e-Notification Support Module). Additionally, our Content-Management-System-type (CMS) website is of the type all members are permitted to access. With a username and password each and every individual member can create, manage, change and add however many web-pages they wish to add, to suit their membership purposes. One such purpose is the uploading of a personal resume.</vt:lpstr>
      <vt:lpstr>Q83: Notice of Air Force and Air Power Conferences, Seminars, Reunions, Meetings, and other Events, including Wing Events. Notice is distributed through the RCAF Association AMS e-mail system, or the Multiview e-Newsletter, Airforce magazine, and Wing newsletters or bulletins and all of the RCAF Association's social-media tools (facebook, twitter, pinterest, instagram, and LinkedIn).</vt:lpstr>
      <vt:lpstr>Q83: Notice of Air Force and Air Power Conferences, Seminars, Reunions, Meetings, and other Events, including Wing Events. Notice is distributed through the RCAF Association AMS e-mail system, or the Multiview e-Newsletter, Airforce magazine, and Wing newsletters or bulletins and all of the RCAF Association's social-media tools (facebook, twitter, pinterest, instagram, and LinkedIn).</vt:lpstr>
      <vt:lpstr>Q84: Select the best answer choice from the options below, to the following statement: I feel good when I cooperate with others.</vt:lpstr>
      <vt:lpstr>Q84: Select the best answer choice from the options below, to the following statement: I feel good when I cooperate with others.</vt:lpstr>
      <vt:lpstr>Q85: Professional Contacts and Networking. Since associations are created as venues for like-minded people to share their common identity and experiences, it is understandable that they facilitate connecting similarly-skilled professionals and people with similar interests, while providing the means to network, share experiences, ideas, interests and plans.</vt:lpstr>
      <vt:lpstr>Q85: Professional Contacts and Networking. Since associations are created as venues for like-minded people to share their common identity and experiences, it is understandable that they facilitate connecting similarly-skilled professionals and people with similar interests, while providing the means to network, share experiences, ideas, interests and plans.</vt:lpstr>
      <vt:lpstr>Q86: Select the best answer choice from the options below, to the following statement: My abilities contribute a great deal to my success.</vt:lpstr>
      <vt:lpstr>Q86: Select the best answer choice from the options below, to the following statement: My abilities contribute a great deal to my success.</vt:lpstr>
      <vt:lpstr>Q87: Advocacy (Air Force and Air Power Capabilities). Sharing experiences and identity, ideas and interests leads to a desire to help follow-on generations confront challenges with ideas that have worked before. Since national air power is an ever-expanding endeavour, requiring knowledge and skill sets from many, the members of the RCAF Association enjoy advocating for a well-prepared, well-trained, well-equipped air force. The RCAF Association provides the venue and platform, resources, and knowledge, means and encouragement to provide assistance to those in a position to shape the future capabilities of Canada's military air power capabilities.</vt:lpstr>
      <vt:lpstr>Q87: Advocacy (Air Force and Air Power Capabilities). Sharing experiences and identity, ideas and interests leads to a desire to help follow-on generations confront challenges with ideas that have worked before. Since national air power is an ever-expanding endeavour, requiring knowledge and skill sets from many, the members of the RCAF Association enjoy advocating for a well-prepared, well-trained, well-equipped air force. The RCAF Association provides the venue and platform, resources, and knowledge, means and encouragement to provide assistance to those in a position to shape the future capabilities of Canada's military air power capabilities.</vt:lpstr>
      <vt:lpstr>Q88: Advocacy for and Support to the Royal Canadian Air Cadet Program. The RCAF Association supports cadets financially, with three annual $2,500 continuation-flying-training bursaries, a professional wrist watch to the top-performing band cadet, donations from Wings exceeding $10,000 annually, RCAF Association Air Cadet Flight Training medals, and leadership and support for and through sponsoring and parent committees.</vt:lpstr>
      <vt:lpstr>Q88: Advocacy for and Support to the Royal Canadian Air Cadet Program. The RCAF Association supports cadets financially, with three annual $2,500 continuation-flying-training bursaries, a professional wrist watch to the top-performing band cadet, donations from Wings exceeding $10,000 annually, RCAF Association Air Cadet Flight Training medals, and leadership and support for and through sponsoring and parent committees.</vt:lpstr>
      <vt:lpstr>Q89: Advocacy for and Support to the Royal Canadian Air Cadet Program. The RCAF Association supports cadets financially, with three annual $2,500 continuation-flying-training bursaries, a professional wrist watch to the top-performing band cadet, donations from Wings exceeding $10,000 annually, RCAF Association Air Cadet Flight Training medals, and leadership and support for and through sponsoring and parent committees.</vt:lpstr>
      <vt:lpstr>Q89: Advocacy for and Support to the Royal Canadian Air Cadet Program. The RCAF Association supports cadets financially, with three annual $2,500 continuation-flying-training bursaries, a professional wrist watch to the top-performing band cadet, donations from Wings exceeding $10,000 annually, RCAF Association Air Cadet Flight Training medals, and leadership and support for and through sponsoring and parent committees.</vt:lpstr>
      <vt:lpstr>Q90: Professional Contacts and Networking. Since associations are created as venues for like-minded people to share their common identity and experiences, it is understandable that they facilitate connecting similarly-skilled professionals and people with similar interests, while providing the means to network, share experiences, ideas, interests and plans.</vt:lpstr>
      <vt:lpstr>Q90: Professional Contacts and Networking. Since associations are created as venues for like-minded people to share their common identity and experiences, it is understandable that they facilitate connecting similarly-skilled professionals and people with similar interests, while providing the means to network, share experiences, ideas, interests and plans.</vt:lpstr>
      <vt:lpstr>Q91: Access to Special Facilities and Services with RCAF Association membership card. Some of our members have explained they gain access to domestic (local) and international military facilities with a valid membership card, or they enjoy discounts through other organizations, using their membership card.</vt:lpstr>
      <vt:lpstr>Q91: Access to Special Facilities and Services with RCAF Association membership card. Some of our members have explained they gain access to domestic (local) and international military facilities with a valid membership card, or they enjoy discounts through other organizations, using their membership card.</vt:lpstr>
      <vt:lpstr>Q92: Research and Historical Query Support. The RCAF Association receives up to 250 queries annually, via telephone, e-mail, and letters from other researchers, surviving family members, and interested citizens, looking for veterans, or information about veterans, and past military actions.</vt:lpstr>
      <vt:lpstr>Q92: Research and Historical Query Support. The RCAF Association receives up to 250 queries annually, via telephone, e-mail, and letters from other researchers, surviving family members, and interested citizens, looking for veterans, or information about veterans, and past military actions.</vt:lpstr>
      <vt:lpstr>Q93: Representation and Support with the Media. News (print and TV and Radio) media agencies routinely require access to air force veterans, and they come to the RCAF Association with their requests. We put them in touch with the right members, based on the needs of the media. We also provide expert responses to stories and features that make it into the news, and which require our attention, on your behalf.</vt:lpstr>
      <vt:lpstr>Q93: Representation and Support with the Media. News (print and TV and Radio) media agencies routinely require access to air force veterans, and they come to the RCAF Association with their requests. We put them in touch with the right members, based on the needs of the media. We also provide expert responses to stories and features that make it into the news, and which require our attention, on your behalf.</vt:lpstr>
      <vt:lpstr>Q94: Kitshop and Military Regalia. As a unique arm of the uniformed services, RCAF veterans prefer distinctive regalia appropriate to and respectful of RCAF traditions. Validation by an entity like the RCAF Association confirms acceptance and conveys legitimacy, for the benefit of its members.</vt:lpstr>
      <vt:lpstr>Q94: Kitshop and Military Regalia. As a unique arm of the uniformed services, RCAF veterans prefer distinctive regalia appropriate to and respectful of RCAF traditions. Validation by an entity like the RCAF Association confirms acceptance and conveys legitimacy, for the benefit of its members.</vt:lpstr>
      <vt:lpstr>Q95: Camaraderie, Fellowship and Friendship.</vt:lpstr>
      <vt:lpstr>Q95: Camaraderie, Fellowship and Friendship.</vt:lpstr>
      <vt:lpstr>Q96: Co-ordination with Other Organizations. Our fellow organizations rely on the RCAF Association for support and participation. For example, the laying of a wreath on behalf of the members of the RCAF Association, at the national Remembrance Day celebration, is a matter of co-ordination and privilege extended to the RCAF Association through our ties with the Royal Canadian Legion.</vt:lpstr>
      <vt:lpstr>Q96: Co-ordination with Other Organizations. Our fellow organizations rely on the RCAF Association for support and participation. For example, the laying of a wreath on behalf of the members of the RCAF Association, at the national Remembrance Day celebration, is a matter of co-ordination and privilege extended to the RCAF Association through our ties with the Royal Canadian Legion.</vt:lpstr>
      <vt:lpstr>Q97: Honours &amp; Awards. Each year a significant number of members receive special recognition for their work and community support. Some of the awards are extended to members through the Minister of Veterans Affairs, the Commander RCAF and the Chief of the Defence Staff. The honours and awards that are provided by the association help retain and recruit members into the association, keeping the association strong and thriving. Some of the awards include Life Membership, Meritorious or Distinguished Service, etc...</vt:lpstr>
      <vt:lpstr>Q97: Honours &amp; Awards. Each year a significant number of members receive special recognition for their work and community support. Some of the awards are extended to members through the Minister of Veterans Affairs, the Commander RCAF and the Chief of the Defence Staff. The honours and awards that are provided by the association help retain and recruit members into the association, keeping the association strong and thriving. Some of the awards include Life Membership, Meritorious or Distinguished Service, etc...</vt:lpstr>
      <vt:lpstr>Q98: Civic involvement, Community Improvement, Political Participation, Strengthening our Democracy through Active Support and Engagement</vt:lpstr>
      <vt:lpstr>Q98: Civic involvement, Community Improvement, Political Participation, Strengthening our Democracy through Active Support and Engagement</vt:lpstr>
      <vt:lpstr>Q99: Membership provides you with access to the most up-to-date information available in your field. (By field we mean the civilian and military aerospace trades).</vt:lpstr>
      <vt:lpstr>Q99: Membership provides you with access to the most up-to-date information available in your field. (By field we mean the civilian and military aerospace trades).</vt:lpstr>
      <vt:lpstr>Q100: Membership provides you with opportunities to network with other similarly-minded professionals in your field (civilian or military aerospace fields, or any relevant field evident in your community and your Wing)</vt:lpstr>
      <vt:lpstr>Q100: Membership provides you with opportunities to network with other similarly-minded professionals in your field (civilian or military aerospace fields, or any relevant field evident in your community and your Wing)</vt:lpstr>
      <vt:lpstr>Q101: My personal identity, independent of others, is very important to me</vt:lpstr>
      <vt:lpstr>Q101: My personal identity, independent of others, is very important to me</vt:lpstr>
      <vt:lpstr>Q102: Membership gives me a chance to help promote a greater appreciation of the role and value of the civil and military aerospace field among practitioners (fellow aviators or supporters of aviation in Canada).</vt:lpstr>
      <vt:lpstr>Q102: Membership gives me a chance to help promote a greater appreciation of the role and value of the civil and military aerospace field among practitioners (fellow aviators or supporters of aviation in Canada).</vt:lpstr>
      <vt:lpstr>Q103: Membership in the RCAF Association provides me with the means to convey to Canadians the importance of their country's air force.</vt:lpstr>
      <vt:lpstr>Q103: Membership in the RCAF Association provides me with the means to convey to Canadians the importance of their country's air force.</vt:lpstr>
      <vt:lpstr>Q104: Membership provides me with access to special products, tailored services, important programs, and unique suppliers (insurance, publications, knowledge products,...)</vt:lpstr>
      <vt:lpstr>Q104: Membership provides me with access to special products, tailored services, important programs, and unique suppliers (insurance, publications, knowledge products,...)</vt:lpstr>
      <vt:lpstr>Q105: Service in the RCAF Association permits me the opportunity to promote greater public awareness of contributions in the civil and military aerospace field</vt:lpstr>
      <vt:lpstr>Q105: Service in the RCAF Association permits me the opportunity to promote greater public awareness of contributions in the civil and military aerospace field</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WolfIXerServicesInc</cp:lastModifiedBy>
  <cp:revision>56</cp:revision>
  <dcterms:created xsi:type="dcterms:W3CDTF">2014-01-30T23:18:11Z</dcterms:created>
  <dcterms:modified xsi:type="dcterms:W3CDTF">2016-04-30T01:49:30Z</dcterms:modified>
</cp:coreProperties>
</file>