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74" r:id="rId2"/>
    <p:sldId id="285" r:id="rId3"/>
    <p:sldId id="284" r:id="rId4"/>
    <p:sldId id="268" r:id="rId5"/>
    <p:sldId id="275" r:id="rId6"/>
    <p:sldId id="262" r:id="rId7"/>
    <p:sldId id="257" r:id="rId8"/>
    <p:sldId id="258" r:id="rId9"/>
    <p:sldId id="259" r:id="rId10"/>
    <p:sldId id="260" r:id="rId11"/>
    <p:sldId id="261" r:id="rId12"/>
    <p:sldId id="282" r:id="rId13"/>
    <p:sldId id="283"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5" autoAdjust="0"/>
    <p:restoredTop sz="94630" autoAdjust="0"/>
  </p:normalViewPr>
  <p:slideViewPr>
    <p:cSldViewPr snapToGrid="0" snapToObjects="1">
      <p:cViewPr varScale="1">
        <p:scale>
          <a:sx n="155" d="100"/>
          <a:sy n="155" d="100"/>
        </p:scale>
        <p:origin x="4536" y="138"/>
      </p:cViewPr>
      <p:guideLst>
        <p:guide orient="horz" pos="2160"/>
        <p:guide pos="2880"/>
      </p:guideLst>
    </p:cSldViewPr>
  </p:slideViewPr>
  <p:outlineViewPr>
    <p:cViewPr>
      <p:scale>
        <a:sx n="33" d="100"/>
        <a:sy n="33" d="100"/>
      </p:scale>
      <p:origin x="0" y="1171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4E68A0-7863-604F-9A87-A1705557F438}" type="datetimeFigureOut">
              <a:rPr lang="en-US" smtClean="0"/>
              <a:t>4/3/2017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5C064-035B-9E4B-9C22-DD038D1442C5}" type="slidenum">
              <a:rPr lang="en-US" smtClean="0"/>
              <a:t>‹#›</a:t>
            </a:fld>
            <a:endParaRPr lang="en-US"/>
          </a:p>
        </p:txBody>
      </p:sp>
    </p:spTree>
    <p:extLst>
      <p:ext uri="{BB962C8B-B14F-4D97-AF65-F5344CB8AC3E}">
        <p14:creationId xmlns:p14="http://schemas.microsoft.com/office/powerpoint/2010/main" val="39124399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4/3/2017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4/3/2017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4/3/2017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4/3/2017</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moneysense.ca"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jpeg"/><Relationship Id="rId5" Type="http://schemas.openxmlformats.org/officeDocument/2006/relationships/image" Target="../media/image4.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canadiancharitylaw.c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endParaRPr lang="en-US" dirty="0" smtClean="0"/>
          </a:p>
          <a:p>
            <a:endParaRPr lang="en-US" dirty="0" smtClean="0"/>
          </a:p>
          <a:p>
            <a:endParaRPr lang="en-US" dirty="0"/>
          </a:p>
        </p:txBody>
      </p:sp>
      <p:sp>
        <p:nvSpPr>
          <p:cNvPr id="11" name="Content Placeholder 2"/>
          <p:cNvSpPr txBox="1">
            <a:spLocks/>
          </p:cNvSpPr>
          <p:nvPr/>
        </p:nvSpPr>
        <p:spPr>
          <a:xfrm>
            <a:off x="2050774" y="4893370"/>
            <a:ext cx="4830318" cy="1586170"/>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buNone/>
            </a:pPr>
            <a:r>
              <a:rPr lang="en-US" dirty="0"/>
              <a:t> </a:t>
            </a:r>
            <a:r>
              <a:rPr lang="en-US" dirty="0" smtClean="0"/>
              <a:t>        </a:t>
            </a:r>
            <a:endParaRPr lang="en-US" sz="2100" dirty="0"/>
          </a:p>
        </p:txBody>
      </p:sp>
      <p:sp>
        <p:nvSpPr>
          <p:cNvPr id="4" name="Rectangle 3"/>
          <p:cNvSpPr/>
          <p:nvPr/>
        </p:nvSpPr>
        <p:spPr>
          <a:xfrm>
            <a:off x="242455" y="438727"/>
            <a:ext cx="8774545" cy="6124752"/>
          </a:xfrm>
          <a:prstGeom prst="rect">
            <a:avLst/>
          </a:prstGeom>
        </p:spPr>
        <p:txBody>
          <a:bodyPr wrap="square">
            <a:spAutoFit/>
          </a:bodyPr>
          <a:lstStyle/>
          <a:p>
            <a:r>
              <a:rPr lang="en-US" sz="1400" dirty="0"/>
              <a:t>Dear </a:t>
            </a:r>
            <a:r>
              <a:rPr lang="en-US" sz="1400" dirty="0" smtClean="0"/>
              <a:t>RCAF Association Member</a:t>
            </a:r>
            <a:r>
              <a:rPr lang="en-US" sz="1400" dirty="0"/>
              <a:t>-At-</a:t>
            </a:r>
            <a:r>
              <a:rPr lang="en-US" sz="1400" dirty="0" smtClean="0"/>
              <a:t>Large:</a:t>
            </a:r>
          </a:p>
          <a:p>
            <a:endParaRPr lang="en-US" sz="1400" dirty="0"/>
          </a:p>
          <a:p>
            <a:r>
              <a:rPr lang="en-US" sz="1400" dirty="0" smtClean="0"/>
              <a:t>April 5, 2017</a:t>
            </a:r>
            <a:endParaRPr lang="en-CA" sz="1400" dirty="0"/>
          </a:p>
          <a:p>
            <a:r>
              <a:rPr lang="en-US" sz="1400" dirty="0"/>
              <a:t> </a:t>
            </a:r>
            <a:endParaRPr lang="en-CA" sz="1400" dirty="0"/>
          </a:p>
          <a:p>
            <a:r>
              <a:rPr lang="en-US" sz="1400" dirty="0"/>
              <a:t>I would like to introduce myself to you and to include you in the mainstream of </a:t>
            </a:r>
            <a:r>
              <a:rPr lang="en-US" sz="1400" dirty="0" smtClean="0"/>
              <a:t>RCAF Association </a:t>
            </a:r>
            <a:r>
              <a:rPr lang="en-US" sz="1400" dirty="0"/>
              <a:t>Trust Fund activities that you appear to have been </a:t>
            </a:r>
            <a:r>
              <a:rPr lang="en-US" sz="1400" dirty="0" smtClean="0"/>
              <a:t>somewhat excluded </a:t>
            </a:r>
            <a:r>
              <a:rPr lang="en-US" sz="1400" dirty="0"/>
              <a:t>from or ignored.</a:t>
            </a:r>
            <a:endParaRPr lang="en-CA" sz="1400" dirty="0"/>
          </a:p>
          <a:p>
            <a:r>
              <a:rPr lang="en-US" sz="1400" dirty="0"/>
              <a:t> </a:t>
            </a:r>
            <a:endParaRPr lang="en-CA" sz="1400" dirty="0"/>
          </a:p>
          <a:p>
            <a:r>
              <a:rPr lang="en-US" sz="1400" dirty="0" smtClean="0"/>
              <a:t>It is only </a:t>
            </a:r>
            <a:r>
              <a:rPr lang="en-US" sz="1400" dirty="0"/>
              <a:t>within the past couple of </a:t>
            </a:r>
            <a:r>
              <a:rPr lang="en-US" sz="1400" dirty="0" smtClean="0"/>
              <a:t>years that I have become aware </a:t>
            </a:r>
            <a:r>
              <a:rPr lang="en-US" sz="1400" dirty="0"/>
              <a:t>of your </a:t>
            </a:r>
            <a:r>
              <a:rPr lang="en-US" sz="1400" dirty="0" smtClean="0"/>
              <a:t>existence </a:t>
            </a:r>
            <a:r>
              <a:rPr lang="en-US" sz="1400" dirty="0"/>
              <a:t>and of the consideration </a:t>
            </a:r>
            <a:r>
              <a:rPr lang="en-US" sz="1400" dirty="0" smtClean="0"/>
              <a:t>by the National Executive Committee to </a:t>
            </a:r>
            <a:r>
              <a:rPr lang="en-US" sz="1400" dirty="0"/>
              <a:t>attempt to include you </a:t>
            </a:r>
            <a:r>
              <a:rPr lang="en-US" sz="1400" dirty="0" smtClean="0"/>
              <a:t>more in </a:t>
            </a:r>
            <a:r>
              <a:rPr lang="en-US" sz="1400" dirty="0"/>
              <a:t>the </a:t>
            </a:r>
            <a:r>
              <a:rPr lang="en-US" sz="1400" dirty="0" smtClean="0"/>
              <a:t>Association </a:t>
            </a:r>
            <a:r>
              <a:rPr lang="en-US" sz="1400" dirty="0"/>
              <a:t>by </a:t>
            </a:r>
            <a:r>
              <a:rPr lang="en-US" sz="1400" dirty="0" smtClean="0"/>
              <a:t>considering </a:t>
            </a:r>
            <a:r>
              <a:rPr lang="en-US" sz="1400" dirty="0"/>
              <a:t>the creation of </a:t>
            </a:r>
            <a:r>
              <a:rPr lang="en-US" sz="1400" dirty="0" smtClean="0"/>
              <a:t>“virtual” </a:t>
            </a:r>
            <a:r>
              <a:rPr lang="en-US" sz="1400" dirty="0"/>
              <a:t>Wings to effect that inclusion.</a:t>
            </a:r>
            <a:endParaRPr lang="en-CA" sz="1400" dirty="0"/>
          </a:p>
          <a:p>
            <a:r>
              <a:rPr lang="en-US" sz="1400" dirty="0"/>
              <a:t> </a:t>
            </a:r>
            <a:endParaRPr lang="en-CA" sz="1400" dirty="0"/>
          </a:p>
          <a:p>
            <a:r>
              <a:rPr lang="en-US" sz="1400" dirty="0" smtClean="0"/>
              <a:t>My first contact with the RCAF Association was in Summerside in the early 1960s by visiting 200 Wing located on the north side of Water Street (across the street from the old train station) for their New Year Levee as part of the day’s Levee visit revelry. The members I clearly recall were very obliging and generous but to a young Flying Officer seemed to be “ancient” and presumably spent their time drinking and reminiscing their youth. We had a few WWII members, noted by their medals, on 415 Squadron and I had had previous contact with RCAF WWII veterans as instructors on my Air Cadet Squadron in Toronto in the 1950s.</a:t>
            </a:r>
            <a:endParaRPr lang="en-CA" sz="1400" dirty="0" smtClean="0"/>
          </a:p>
          <a:p>
            <a:r>
              <a:rPr lang="en-US" sz="1400" dirty="0"/>
              <a:t> </a:t>
            </a:r>
            <a:endParaRPr lang="en-CA" sz="1400" dirty="0"/>
          </a:p>
          <a:p>
            <a:r>
              <a:rPr lang="en-US" sz="1400" dirty="0"/>
              <a:t>It was not until I retired in 1996 that I again thought of the RCAF Association and </a:t>
            </a:r>
            <a:r>
              <a:rPr lang="en-US" sz="1400" dirty="0" smtClean="0"/>
              <a:t>joined </a:t>
            </a:r>
            <a:r>
              <a:rPr lang="en-US" sz="1400" dirty="0"/>
              <a:t>the Air Force </a:t>
            </a:r>
            <a:r>
              <a:rPr lang="en-US" sz="1400" dirty="0" smtClean="0"/>
              <a:t>Officers’ </a:t>
            </a:r>
            <a:r>
              <a:rPr lang="en-US" sz="1400" dirty="0"/>
              <a:t>Association in Victoria, BC and </a:t>
            </a:r>
            <a:r>
              <a:rPr lang="en-US" sz="1400" dirty="0" smtClean="0"/>
              <a:t>remained </a:t>
            </a:r>
            <a:r>
              <a:rPr lang="en-US" sz="1400" dirty="0"/>
              <a:t>a member until I moved to PEI. In 2006, I joined 200 Wing in Summerside and have been a member since. The Wing was running extremely well and appeared to be very successful so I did not offer my services on the executive. </a:t>
            </a:r>
            <a:endParaRPr lang="en-CA" sz="1400" dirty="0"/>
          </a:p>
          <a:p>
            <a:r>
              <a:rPr lang="en-US" sz="1400" dirty="0"/>
              <a:t> </a:t>
            </a:r>
            <a:endParaRPr lang="en-CA" sz="1400" dirty="0"/>
          </a:p>
          <a:p>
            <a:r>
              <a:rPr lang="en-US" sz="1400" dirty="0"/>
              <a:t>A few years ago, I was approached by a Past President of </a:t>
            </a:r>
            <a:r>
              <a:rPr lang="en-US" sz="1400" dirty="0" smtClean="0"/>
              <a:t>200 Wing/Vice President of Atlantic Group to </a:t>
            </a:r>
            <a:r>
              <a:rPr lang="en-US" sz="1400" dirty="0"/>
              <a:t>see if I would be interested in replacing the Atlantic Group Trustee. After due examination of the role of the </a:t>
            </a:r>
            <a:r>
              <a:rPr lang="en-US" sz="1400" dirty="0" smtClean="0"/>
              <a:t>RCAFA </a:t>
            </a:r>
            <a:r>
              <a:rPr lang="en-US" sz="1400" dirty="0"/>
              <a:t>Trust Fund, I submitted my application to be considered for the position. I was accepted and a year later elected Chairman of the Trust Fund Board of Trustees.</a:t>
            </a:r>
            <a:endParaRPr lang="en-CA" sz="1400" dirty="0"/>
          </a:p>
        </p:txBody>
      </p:sp>
      <p:pic>
        <p:nvPicPr>
          <p:cNvPr id="9" name="Picture 8"/>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3345068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Designated Funds</a:t>
            </a:r>
            <a:endParaRPr lang="en-US" dirty="0"/>
          </a:p>
        </p:txBody>
      </p:sp>
      <p:sp>
        <p:nvSpPr>
          <p:cNvPr id="3" name="Content Placeholder 2"/>
          <p:cNvSpPr>
            <a:spLocks noGrp="1"/>
          </p:cNvSpPr>
          <p:nvPr>
            <p:ph idx="1"/>
          </p:nvPr>
        </p:nvSpPr>
        <p:spPr/>
        <p:txBody>
          <a:bodyPr/>
          <a:lstStyle/>
          <a:p>
            <a:endParaRPr lang="en-US" dirty="0"/>
          </a:p>
          <a:p>
            <a:r>
              <a:rPr lang="en-US" dirty="0" smtClean="0"/>
              <a:t>Board of Trustees must approve </a:t>
            </a:r>
            <a:r>
              <a:rPr lang="en-US" dirty="0"/>
              <a:t>a</a:t>
            </a:r>
            <a:r>
              <a:rPr lang="en-US" dirty="0" smtClean="0"/>
              <a:t> project before donations </a:t>
            </a:r>
            <a:r>
              <a:rPr lang="en-US" dirty="0"/>
              <a:t>can be </a:t>
            </a:r>
            <a:r>
              <a:rPr lang="en-US" dirty="0" smtClean="0"/>
              <a:t>accepted</a:t>
            </a:r>
          </a:p>
          <a:p>
            <a:r>
              <a:rPr lang="en-US" dirty="0" smtClean="0">
                <a:solidFill>
                  <a:srgbClr val="000000"/>
                </a:solidFill>
              </a:rPr>
              <a:t>Approval comes in the form of a co-operative partnership agreement drafted by the Secretary for appropriate signatures</a:t>
            </a:r>
          </a:p>
          <a:p>
            <a:r>
              <a:rPr lang="en-US" dirty="0" smtClean="0"/>
              <a:t>Actual </a:t>
            </a:r>
            <a:r>
              <a:rPr lang="en-US" dirty="0"/>
              <a:t>disbursement of designated funds can then be </a:t>
            </a:r>
            <a:r>
              <a:rPr lang="en-US" dirty="0" smtClean="0"/>
              <a:t>effected </a:t>
            </a:r>
            <a:r>
              <a:rPr lang="en-US" dirty="0"/>
              <a:t>by the Secretary without further approval from the </a:t>
            </a:r>
            <a:r>
              <a:rPr lang="en-US" dirty="0" smtClean="0"/>
              <a:t>Board</a:t>
            </a:r>
          </a:p>
        </p:txBody>
      </p:sp>
      <p:pic>
        <p:nvPicPr>
          <p:cNvPr id="5" name="Picture 4"/>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25417514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Non-designated Funds</a:t>
            </a:r>
            <a:endParaRPr lang="en-US" dirty="0"/>
          </a:p>
        </p:txBody>
      </p:sp>
      <p:sp>
        <p:nvSpPr>
          <p:cNvPr id="3" name="Content Placeholder 2"/>
          <p:cNvSpPr>
            <a:spLocks noGrp="1"/>
          </p:cNvSpPr>
          <p:nvPr>
            <p:ph idx="1"/>
          </p:nvPr>
        </p:nvSpPr>
        <p:spPr/>
        <p:txBody>
          <a:bodyPr>
            <a:normAutofit/>
          </a:bodyPr>
          <a:lstStyle/>
          <a:p>
            <a:endParaRPr lang="en-US" dirty="0"/>
          </a:p>
          <a:p>
            <a:r>
              <a:rPr lang="en-US" dirty="0" smtClean="0">
                <a:solidFill>
                  <a:srgbClr val="000000"/>
                </a:solidFill>
              </a:rPr>
              <a:t>The Board of Trustees must first approve the project for which non-designated funds may be used</a:t>
            </a:r>
          </a:p>
          <a:p>
            <a:r>
              <a:rPr lang="en-US" dirty="0" smtClean="0">
                <a:solidFill>
                  <a:srgbClr val="000000"/>
                </a:solidFill>
              </a:rPr>
              <a:t>Before </a:t>
            </a:r>
            <a:r>
              <a:rPr lang="en-US" dirty="0">
                <a:solidFill>
                  <a:srgbClr val="000000"/>
                </a:solidFill>
              </a:rPr>
              <a:t>non-designated funds can be subsequently disbursed, </a:t>
            </a:r>
            <a:r>
              <a:rPr lang="en-US" dirty="0" smtClean="0">
                <a:solidFill>
                  <a:srgbClr val="000000"/>
                </a:solidFill>
              </a:rPr>
              <a:t>Board approval is required</a:t>
            </a:r>
          </a:p>
          <a:p>
            <a:r>
              <a:rPr lang="en-US" dirty="0" smtClean="0">
                <a:solidFill>
                  <a:srgbClr val="000000"/>
                </a:solidFill>
              </a:rPr>
              <a:t>The Secretary has no authority to disburse non-designated funds</a:t>
            </a:r>
          </a:p>
          <a:p>
            <a:endParaRPr lang="en-US" dirty="0">
              <a:solidFill>
                <a:srgbClr val="000000"/>
              </a:solidFill>
            </a:endParaRPr>
          </a:p>
          <a:p>
            <a:endParaRPr lang="en-US" dirty="0"/>
          </a:p>
        </p:txBody>
      </p:sp>
      <p:pic>
        <p:nvPicPr>
          <p:cNvPr id="5" name="Picture 4"/>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129068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576693"/>
            <a:ext cx="7451725" cy="808762"/>
          </a:xfrm>
        </p:spPr>
        <p:txBody>
          <a:bodyPr/>
          <a:lstStyle/>
          <a:p>
            <a:r>
              <a:rPr lang="en-CA" sz="4400" dirty="0" smtClean="0"/>
              <a:t>Charity Efficiency</a:t>
            </a:r>
            <a:endParaRPr lang="en-CA" sz="4400" dirty="0"/>
          </a:p>
        </p:txBody>
      </p:sp>
      <p:sp>
        <p:nvSpPr>
          <p:cNvPr id="3" name="Content Placeholder 2"/>
          <p:cNvSpPr>
            <a:spLocks noGrp="1"/>
          </p:cNvSpPr>
          <p:nvPr>
            <p:ph idx="1"/>
          </p:nvPr>
        </p:nvSpPr>
        <p:spPr>
          <a:xfrm>
            <a:off x="567453" y="1550609"/>
            <a:ext cx="7838203" cy="4559299"/>
          </a:xfrm>
        </p:spPr>
        <p:txBody>
          <a:bodyPr>
            <a:normAutofit fontScale="85000" lnSpcReduction="20000"/>
          </a:bodyPr>
          <a:lstStyle/>
          <a:p>
            <a:pPr marL="0" indent="0">
              <a:buNone/>
            </a:pPr>
            <a:r>
              <a:rPr lang="en-CA" sz="1600" dirty="0" smtClean="0">
                <a:solidFill>
                  <a:schemeClr val="tx1"/>
                </a:solidFill>
              </a:rPr>
              <a:t>Canadian Performance Analysis of Charities in Canada (</a:t>
            </a:r>
            <a:r>
              <a:rPr lang="en-CA" sz="1600" dirty="0" smtClean="0">
                <a:solidFill>
                  <a:schemeClr val="tx1"/>
                </a:solidFill>
                <a:hlinkClick r:id="rId3"/>
              </a:rPr>
              <a:t>www.moneysense.ca</a:t>
            </a:r>
            <a:r>
              <a:rPr lang="en-CA" sz="1600" dirty="0" smtClean="0">
                <a:solidFill>
                  <a:schemeClr val="tx1"/>
                </a:solidFill>
              </a:rPr>
              <a:t>)</a:t>
            </a:r>
          </a:p>
          <a:p>
            <a:pPr marL="0" indent="0">
              <a:buNone/>
            </a:pPr>
            <a:r>
              <a:rPr lang="en-CA" sz="2600" dirty="0">
                <a:solidFill>
                  <a:schemeClr val="tx1"/>
                </a:solidFill>
              </a:rPr>
              <a:t>M</a:t>
            </a:r>
            <a:r>
              <a:rPr lang="en-CA" sz="2600" dirty="0" smtClean="0">
                <a:solidFill>
                  <a:schemeClr val="tx1"/>
                </a:solidFill>
              </a:rPr>
              <a:t>easure efficiency: examine how </a:t>
            </a:r>
            <a:r>
              <a:rPr lang="en-CA" sz="2600" dirty="0">
                <a:solidFill>
                  <a:schemeClr val="tx1"/>
                </a:solidFill>
              </a:rPr>
              <a:t>much </a:t>
            </a:r>
            <a:r>
              <a:rPr lang="en-CA" sz="2600" dirty="0" smtClean="0">
                <a:solidFill>
                  <a:schemeClr val="tx1"/>
                </a:solidFill>
              </a:rPr>
              <a:t>of </a:t>
            </a:r>
            <a:r>
              <a:rPr lang="en-CA" sz="2600" dirty="0">
                <a:solidFill>
                  <a:schemeClr val="tx1"/>
                </a:solidFill>
              </a:rPr>
              <a:t>money actually goes to the cause at hand. M</a:t>
            </a:r>
            <a:r>
              <a:rPr lang="en-CA" sz="2600" dirty="0" smtClean="0">
                <a:solidFill>
                  <a:schemeClr val="tx1"/>
                </a:solidFill>
              </a:rPr>
              <a:t>ost </a:t>
            </a:r>
            <a:r>
              <a:rPr lang="en-CA" sz="2600" dirty="0">
                <a:solidFill>
                  <a:schemeClr val="tx1"/>
                </a:solidFill>
              </a:rPr>
              <a:t>donors will want the majority of their dollars to go directly to the </a:t>
            </a:r>
            <a:r>
              <a:rPr lang="en-CA" sz="2600" dirty="0" smtClean="0">
                <a:solidFill>
                  <a:schemeClr val="tx1"/>
                </a:solidFill>
              </a:rPr>
              <a:t>cause </a:t>
            </a:r>
          </a:p>
          <a:p>
            <a:pPr marL="0" indent="0">
              <a:buNone/>
            </a:pPr>
            <a:r>
              <a:rPr lang="en-CA" sz="2600" dirty="0" smtClean="0">
                <a:solidFill>
                  <a:schemeClr val="tx1"/>
                </a:solidFill>
              </a:rPr>
              <a:t>Charities </a:t>
            </a:r>
            <a:r>
              <a:rPr lang="en-CA" sz="2600" dirty="0">
                <a:solidFill>
                  <a:srgbClr val="000000"/>
                </a:solidFill>
              </a:rPr>
              <a:t>get top marks </a:t>
            </a:r>
            <a:r>
              <a:rPr lang="en-CA" sz="2600" dirty="0" smtClean="0">
                <a:solidFill>
                  <a:schemeClr val="tx1"/>
                </a:solidFill>
              </a:rPr>
              <a:t>if </a:t>
            </a:r>
            <a:r>
              <a:rPr lang="en-CA" sz="2600" dirty="0">
                <a:solidFill>
                  <a:schemeClr val="tx1"/>
                </a:solidFill>
              </a:rPr>
              <a:t>they spend </a:t>
            </a:r>
            <a:r>
              <a:rPr lang="en-CA" sz="2600" b="1" dirty="0">
                <a:solidFill>
                  <a:srgbClr val="008000"/>
                </a:solidFill>
              </a:rPr>
              <a:t>85% or more </a:t>
            </a:r>
            <a:r>
              <a:rPr lang="en-CA" sz="2600" dirty="0">
                <a:solidFill>
                  <a:schemeClr val="tx1"/>
                </a:solidFill>
              </a:rPr>
              <a:t>of the money donated to them on their </a:t>
            </a:r>
            <a:r>
              <a:rPr lang="en-CA" sz="2600" dirty="0" smtClean="0">
                <a:solidFill>
                  <a:schemeClr val="tx1"/>
                </a:solidFill>
              </a:rPr>
              <a:t>cause  </a:t>
            </a:r>
          </a:p>
          <a:p>
            <a:pPr marL="0" indent="0">
              <a:buNone/>
            </a:pPr>
            <a:r>
              <a:rPr lang="en-CA" sz="2600" dirty="0">
                <a:solidFill>
                  <a:schemeClr val="tx1"/>
                </a:solidFill>
              </a:rPr>
              <a:t>O</a:t>
            </a:r>
            <a:r>
              <a:rPr lang="en-CA" sz="2600" dirty="0" smtClean="0">
                <a:solidFill>
                  <a:schemeClr val="tx1"/>
                </a:solidFill>
              </a:rPr>
              <a:t>rganizations </a:t>
            </a:r>
            <a:r>
              <a:rPr lang="en-CA" sz="2600" dirty="0">
                <a:solidFill>
                  <a:schemeClr val="tx1"/>
                </a:solidFill>
              </a:rPr>
              <a:t>that don’t run programs </a:t>
            </a:r>
            <a:r>
              <a:rPr lang="en-CA" sz="2600" dirty="0" smtClean="0">
                <a:solidFill>
                  <a:schemeClr val="tx1"/>
                </a:solidFill>
              </a:rPr>
              <a:t>directly</a:t>
            </a:r>
            <a:r>
              <a:rPr lang="en-CA" sz="2600" dirty="0">
                <a:solidFill>
                  <a:schemeClr val="tx1"/>
                </a:solidFill>
              </a:rPr>
              <a:t> </a:t>
            </a:r>
            <a:r>
              <a:rPr lang="en-CA" sz="2600" dirty="0" smtClean="0">
                <a:solidFill>
                  <a:schemeClr val="tx1"/>
                </a:solidFill>
              </a:rPr>
              <a:t>(such </a:t>
            </a:r>
            <a:r>
              <a:rPr lang="en-CA" sz="2600" dirty="0">
                <a:solidFill>
                  <a:schemeClr val="tx1"/>
                </a:solidFill>
              </a:rPr>
              <a:t>as hospital </a:t>
            </a:r>
            <a:r>
              <a:rPr lang="en-CA" sz="2600" dirty="0" smtClean="0">
                <a:solidFill>
                  <a:schemeClr val="tx1"/>
                </a:solidFill>
              </a:rPr>
              <a:t>foundations) get top marks </a:t>
            </a:r>
            <a:r>
              <a:rPr lang="en-CA" sz="2600" dirty="0">
                <a:solidFill>
                  <a:schemeClr val="tx1"/>
                </a:solidFill>
              </a:rPr>
              <a:t>that pass along </a:t>
            </a:r>
            <a:r>
              <a:rPr lang="en-CA" sz="2600" b="1" dirty="0">
                <a:solidFill>
                  <a:srgbClr val="008000"/>
                </a:solidFill>
              </a:rPr>
              <a:t>90% or more </a:t>
            </a:r>
            <a:r>
              <a:rPr lang="en-CA" sz="2600" dirty="0">
                <a:solidFill>
                  <a:schemeClr val="tx1"/>
                </a:solidFill>
              </a:rPr>
              <a:t>of donated money to the charity or institution being </a:t>
            </a:r>
            <a:r>
              <a:rPr lang="en-CA" sz="2600" dirty="0" smtClean="0">
                <a:solidFill>
                  <a:schemeClr val="tx1"/>
                </a:solidFill>
              </a:rPr>
              <a:t>supported</a:t>
            </a:r>
          </a:p>
          <a:p>
            <a:pPr marL="0" indent="0">
              <a:buNone/>
            </a:pPr>
            <a:r>
              <a:rPr lang="en-CA" sz="2600" dirty="0" smtClean="0">
                <a:solidFill>
                  <a:srgbClr val="FF0000"/>
                </a:solidFill>
              </a:rPr>
              <a:t>The RCAFA TF earns top marks because </a:t>
            </a:r>
            <a:r>
              <a:rPr lang="en-CA" sz="2600" b="1" dirty="0" smtClean="0">
                <a:solidFill>
                  <a:srgbClr val="FF0000"/>
                </a:solidFill>
              </a:rPr>
              <a:t>over 90% </a:t>
            </a:r>
            <a:r>
              <a:rPr lang="en-CA" sz="2600" dirty="0" smtClean="0">
                <a:solidFill>
                  <a:srgbClr val="FF0000"/>
                </a:solidFill>
              </a:rPr>
              <a:t>of donations go to the cause in question</a:t>
            </a:r>
            <a:endParaRPr lang="en-CA" sz="2600" dirty="0">
              <a:solidFill>
                <a:srgbClr val="FF0000"/>
              </a:solidFill>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2764771027"/>
              </p:ext>
            </p:extLst>
          </p:nvPr>
        </p:nvGraphicFramePr>
        <p:xfrm>
          <a:off x="7777006" y="5406453"/>
          <a:ext cx="1257299" cy="1257299"/>
        </p:xfrm>
        <a:graphic>
          <a:graphicData uri="http://schemas.openxmlformats.org/presentationml/2006/ole">
            <mc:AlternateContent xmlns:mc="http://schemas.openxmlformats.org/markup-compatibility/2006">
              <mc:Choice xmlns:v="urn:schemas-microsoft-com:vml" Requires="v">
                <p:oleObj spid="_x0000_s1038" name="Drawing" r:id="rId4" imgW="2286000" imgH="2286000" progId="WPDraw30.Drawing">
                  <p:embed/>
                </p:oleObj>
              </mc:Choice>
              <mc:Fallback>
                <p:oleObj name="Drawing" r:id="rId4" imgW="2286000" imgH="2286000" progId="WPDraw30.Drawing">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7006" y="5406453"/>
                        <a:ext cx="1257299" cy="1257299"/>
                      </a:xfrm>
                      <a:prstGeom prst="rect">
                        <a:avLst/>
                      </a:prstGeom>
                      <a:noFill/>
                      <a:ln>
                        <a:noFill/>
                      </a:ln>
                      <a:effectLst/>
                    </p:spPr>
                  </p:pic>
                </p:oleObj>
              </mc:Fallback>
            </mc:AlternateContent>
          </a:graphicData>
        </a:graphic>
      </p:graphicFrame>
      <p:pic>
        <p:nvPicPr>
          <p:cNvPr id="12" name="Picture 1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22277337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07576"/>
            <a:ext cx="8193696" cy="1104697"/>
          </a:xfrm>
        </p:spPr>
        <p:txBody>
          <a:bodyPr/>
          <a:lstStyle/>
          <a:p>
            <a:r>
              <a:rPr lang="en-CA" dirty="0" smtClean="0"/>
              <a:t>Charity </a:t>
            </a:r>
            <a:r>
              <a:rPr lang="en-CA" dirty="0"/>
              <a:t>A</a:t>
            </a:r>
            <a:r>
              <a:rPr lang="en-CA" dirty="0" smtClean="0"/>
              <a:t>dmin </a:t>
            </a:r>
            <a:r>
              <a:rPr lang="en-CA" dirty="0"/>
              <a:t>R</a:t>
            </a:r>
            <a:r>
              <a:rPr lang="en-CA" dirty="0" smtClean="0"/>
              <a:t>ates</a:t>
            </a:r>
            <a:endParaRPr lang="en-CA" dirty="0"/>
          </a:p>
        </p:txBody>
      </p:sp>
      <p:sp>
        <p:nvSpPr>
          <p:cNvPr id="3" name="Content Placeholder 2"/>
          <p:cNvSpPr>
            <a:spLocks noGrp="1"/>
          </p:cNvSpPr>
          <p:nvPr>
            <p:ph idx="1"/>
          </p:nvPr>
        </p:nvSpPr>
        <p:spPr>
          <a:xfrm>
            <a:off x="434686" y="1212273"/>
            <a:ext cx="8042276" cy="5074227"/>
          </a:xfrm>
        </p:spPr>
        <p:txBody>
          <a:bodyPr>
            <a:normAutofit fontScale="32500" lnSpcReduction="20000"/>
          </a:bodyPr>
          <a:lstStyle/>
          <a:p>
            <a:pPr marL="0" indent="0">
              <a:buNone/>
            </a:pPr>
            <a:r>
              <a:rPr lang="en-CA" sz="3000" dirty="0" smtClean="0">
                <a:solidFill>
                  <a:schemeClr val="tx1"/>
                </a:solidFill>
              </a:rPr>
              <a:t>From </a:t>
            </a:r>
            <a:r>
              <a:rPr lang="en-CA" sz="3000" dirty="0" smtClean="0">
                <a:solidFill>
                  <a:schemeClr val="tx1"/>
                </a:solidFill>
                <a:hlinkClick r:id="rId2"/>
              </a:rPr>
              <a:t>www.canadiancharitylaw.ca</a:t>
            </a:r>
            <a:r>
              <a:rPr lang="en-CA" sz="3000" dirty="0" smtClean="0">
                <a:solidFill>
                  <a:schemeClr val="tx1"/>
                </a:solidFill>
              </a:rPr>
              <a:t> </a:t>
            </a:r>
          </a:p>
          <a:p>
            <a:pPr marL="0" indent="0">
              <a:lnSpc>
                <a:spcPct val="110000"/>
              </a:lnSpc>
              <a:buNone/>
            </a:pPr>
            <a:r>
              <a:rPr lang="en-CA" sz="5500" dirty="0" smtClean="0">
                <a:solidFill>
                  <a:srgbClr val="000000"/>
                </a:solidFill>
              </a:rPr>
              <a:t>The </a:t>
            </a:r>
            <a:r>
              <a:rPr lang="en-CA" sz="5500" dirty="0">
                <a:solidFill>
                  <a:srgbClr val="000000"/>
                </a:solidFill>
              </a:rPr>
              <a:t>CRA </a:t>
            </a:r>
            <a:r>
              <a:rPr lang="en-CA" sz="5500" dirty="0" smtClean="0">
                <a:solidFill>
                  <a:srgbClr val="000000"/>
                </a:solidFill>
              </a:rPr>
              <a:t>comprised a </a:t>
            </a:r>
            <a:r>
              <a:rPr lang="en-CA" sz="5500" dirty="0">
                <a:solidFill>
                  <a:srgbClr val="000000"/>
                </a:solidFill>
              </a:rPr>
              <a:t>grid </a:t>
            </a:r>
            <a:r>
              <a:rPr lang="en-CA" sz="5500" dirty="0" smtClean="0">
                <a:solidFill>
                  <a:srgbClr val="000000"/>
                </a:solidFill>
              </a:rPr>
              <a:t>to evaluate </a:t>
            </a:r>
            <a:r>
              <a:rPr lang="en-CA" sz="5500" dirty="0">
                <a:solidFill>
                  <a:srgbClr val="000000"/>
                </a:solidFill>
              </a:rPr>
              <a:t>fundraising expenses based on the </a:t>
            </a:r>
            <a:r>
              <a:rPr lang="en-CA" sz="5500" dirty="0" smtClean="0">
                <a:solidFill>
                  <a:srgbClr val="000000"/>
                </a:solidFill>
              </a:rPr>
              <a:t>percentage/ratio of </a:t>
            </a:r>
            <a:r>
              <a:rPr lang="en-CA" sz="5500" dirty="0">
                <a:solidFill>
                  <a:srgbClr val="000000"/>
                </a:solidFill>
              </a:rPr>
              <a:t>“fundraising costs” to “fundraising revenue</a:t>
            </a:r>
            <a:r>
              <a:rPr lang="en-CA" sz="5500" dirty="0" smtClean="0">
                <a:solidFill>
                  <a:srgbClr val="000000"/>
                </a:solidFill>
              </a:rPr>
              <a:t>”</a:t>
            </a:r>
            <a:r>
              <a:rPr lang="en-CA" sz="4900" dirty="0" smtClean="0">
                <a:solidFill>
                  <a:srgbClr val="000000"/>
                </a:solidFill>
              </a:rPr>
              <a:t> and </a:t>
            </a:r>
            <a:r>
              <a:rPr lang="en-CA" sz="4900" dirty="0">
                <a:solidFill>
                  <a:srgbClr val="000000"/>
                </a:solidFill>
              </a:rPr>
              <a:t>does not include administration. Many organizations have administration that can cost between 5-15%. That is over &amp; above the CRA grid depicted </a:t>
            </a:r>
            <a:r>
              <a:rPr lang="en-CA" sz="4900" dirty="0" smtClean="0">
                <a:solidFill>
                  <a:srgbClr val="000000"/>
                </a:solidFill>
              </a:rPr>
              <a:t>here.</a:t>
            </a:r>
          </a:p>
          <a:p>
            <a:pPr marL="0" indent="0">
              <a:lnSpc>
                <a:spcPct val="110000"/>
              </a:lnSpc>
              <a:buNone/>
            </a:pPr>
            <a:r>
              <a:rPr lang="en-CA" sz="4900" u="sng" dirty="0" smtClean="0">
                <a:solidFill>
                  <a:srgbClr val="000000"/>
                </a:solidFill>
              </a:rPr>
              <a:t>CRA Acceptability</a:t>
            </a:r>
            <a:r>
              <a:rPr lang="en-CA" sz="4900" dirty="0">
                <a:solidFill>
                  <a:srgbClr val="000000"/>
                </a:solidFill>
              </a:rPr>
              <a:t>	</a:t>
            </a:r>
            <a:r>
              <a:rPr lang="en-CA" sz="4900" dirty="0" smtClean="0">
                <a:solidFill>
                  <a:srgbClr val="000000"/>
                </a:solidFill>
              </a:rPr>
              <a:t>	        </a:t>
            </a:r>
            <a:r>
              <a:rPr lang="en-CA" sz="4900" u="sng" dirty="0" smtClean="0">
                <a:solidFill>
                  <a:srgbClr val="000000"/>
                </a:solidFill>
              </a:rPr>
              <a:t>Fundraising Cost</a:t>
            </a:r>
            <a:r>
              <a:rPr lang="en-CA" sz="4900" dirty="0" smtClean="0">
                <a:solidFill>
                  <a:srgbClr val="000000"/>
                </a:solidFill>
              </a:rPr>
              <a:t>	</a:t>
            </a:r>
            <a:r>
              <a:rPr lang="en-CA" sz="4900" u="sng" dirty="0" smtClean="0">
                <a:solidFill>
                  <a:srgbClr val="000000"/>
                </a:solidFill>
              </a:rPr>
              <a:t>Charity Net</a:t>
            </a:r>
            <a:endParaRPr lang="en-CA" sz="4900" u="sng" dirty="0">
              <a:solidFill>
                <a:srgbClr val="000000"/>
              </a:solidFill>
            </a:endParaRPr>
          </a:p>
          <a:p>
            <a:pPr marL="0" indent="0">
              <a:buNone/>
            </a:pPr>
            <a:r>
              <a:rPr lang="en-CA" sz="5500" dirty="0" smtClean="0">
                <a:solidFill>
                  <a:srgbClr val="000000"/>
                </a:solidFill>
              </a:rPr>
              <a:t>Rarely:       		          over 70</a:t>
            </a:r>
            <a:r>
              <a:rPr lang="en-CA" sz="5500" dirty="0">
                <a:solidFill>
                  <a:srgbClr val="000000"/>
                </a:solidFill>
              </a:rPr>
              <a:t>% </a:t>
            </a:r>
            <a:r>
              <a:rPr lang="en-CA" sz="5500" dirty="0" smtClean="0">
                <a:solidFill>
                  <a:srgbClr val="000000"/>
                </a:solidFill>
              </a:rPr>
              <a:t>          	less than30%</a:t>
            </a:r>
            <a:endParaRPr lang="en-CA" sz="5500" dirty="0">
              <a:solidFill>
                <a:srgbClr val="000000"/>
              </a:solidFill>
            </a:endParaRPr>
          </a:p>
          <a:p>
            <a:pPr marL="0" indent="0">
              <a:buNone/>
            </a:pPr>
            <a:r>
              <a:rPr lang="en-CA" sz="5500" dirty="0">
                <a:solidFill>
                  <a:srgbClr val="000000"/>
                </a:solidFill>
              </a:rPr>
              <a:t>Generally </a:t>
            </a:r>
            <a:r>
              <a:rPr lang="en-CA" sz="5500" dirty="0" smtClean="0">
                <a:solidFill>
                  <a:srgbClr val="000000"/>
                </a:solidFill>
              </a:rPr>
              <a:t>not: 		        50</a:t>
            </a:r>
            <a:r>
              <a:rPr lang="en-CA" sz="5500" dirty="0">
                <a:solidFill>
                  <a:srgbClr val="000000"/>
                </a:solidFill>
              </a:rPr>
              <a:t>% </a:t>
            </a:r>
            <a:r>
              <a:rPr lang="en-CA" sz="5500" dirty="0" smtClean="0">
                <a:solidFill>
                  <a:srgbClr val="000000"/>
                </a:solidFill>
              </a:rPr>
              <a:t>to 70</a:t>
            </a:r>
            <a:r>
              <a:rPr lang="en-CA" sz="5500" dirty="0">
                <a:solidFill>
                  <a:srgbClr val="000000"/>
                </a:solidFill>
              </a:rPr>
              <a:t>% </a:t>
            </a:r>
            <a:r>
              <a:rPr lang="en-CA" sz="5500" dirty="0" smtClean="0">
                <a:solidFill>
                  <a:srgbClr val="000000"/>
                </a:solidFill>
              </a:rPr>
              <a:t>	30</a:t>
            </a:r>
            <a:r>
              <a:rPr lang="en-CA" sz="5500" dirty="0">
                <a:solidFill>
                  <a:srgbClr val="000000"/>
                </a:solidFill>
              </a:rPr>
              <a:t>% to 50</a:t>
            </a:r>
            <a:r>
              <a:rPr lang="en-CA" sz="5500" dirty="0" smtClean="0">
                <a:solidFill>
                  <a:srgbClr val="000000"/>
                </a:solidFill>
              </a:rPr>
              <a:t>%</a:t>
            </a:r>
            <a:endParaRPr lang="en-CA" sz="5500" dirty="0">
              <a:solidFill>
                <a:srgbClr val="000000"/>
              </a:solidFill>
            </a:endParaRPr>
          </a:p>
          <a:p>
            <a:pPr marL="0" indent="0">
              <a:buNone/>
            </a:pPr>
            <a:r>
              <a:rPr lang="en-CA" sz="5500" dirty="0">
                <a:solidFill>
                  <a:srgbClr val="000000"/>
                </a:solidFill>
              </a:rPr>
              <a:t>Potentially </a:t>
            </a:r>
            <a:r>
              <a:rPr lang="en-CA" sz="5500" dirty="0" smtClean="0">
                <a:solidFill>
                  <a:srgbClr val="000000"/>
                </a:solidFill>
              </a:rPr>
              <a:t>not:		      35.1</a:t>
            </a:r>
            <a:r>
              <a:rPr lang="en-CA" sz="5500" dirty="0">
                <a:solidFill>
                  <a:srgbClr val="000000"/>
                </a:solidFill>
              </a:rPr>
              <a:t>% to 49.9% </a:t>
            </a:r>
            <a:r>
              <a:rPr lang="en-CA" sz="5500" dirty="0" smtClean="0">
                <a:solidFill>
                  <a:srgbClr val="000000"/>
                </a:solidFill>
              </a:rPr>
              <a:t>     50.1</a:t>
            </a:r>
            <a:r>
              <a:rPr lang="en-CA" sz="5500" dirty="0">
                <a:solidFill>
                  <a:srgbClr val="000000"/>
                </a:solidFill>
              </a:rPr>
              <a:t>% to 64.9</a:t>
            </a:r>
            <a:r>
              <a:rPr lang="en-CA" sz="5500" dirty="0" smtClean="0">
                <a:solidFill>
                  <a:srgbClr val="000000"/>
                </a:solidFill>
              </a:rPr>
              <a:t>%</a:t>
            </a:r>
            <a:endParaRPr lang="en-CA" sz="5500" dirty="0">
              <a:solidFill>
                <a:srgbClr val="000000"/>
              </a:solidFill>
            </a:endParaRPr>
          </a:p>
          <a:p>
            <a:pPr marL="0" indent="0">
              <a:buNone/>
            </a:pPr>
            <a:r>
              <a:rPr lang="en-CA" sz="5500" dirty="0">
                <a:solidFill>
                  <a:srgbClr val="000000"/>
                </a:solidFill>
              </a:rPr>
              <a:t>Generally </a:t>
            </a:r>
            <a:r>
              <a:rPr lang="en-CA" sz="5500" dirty="0" smtClean="0">
                <a:solidFill>
                  <a:srgbClr val="000000"/>
                </a:solidFill>
              </a:rPr>
              <a:t>is: 		       20</a:t>
            </a:r>
            <a:r>
              <a:rPr lang="en-CA" sz="5500" dirty="0">
                <a:solidFill>
                  <a:srgbClr val="000000"/>
                </a:solidFill>
              </a:rPr>
              <a:t>% to 35% </a:t>
            </a:r>
            <a:r>
              <a:rPr lang="en-CA" sz="5500" dirty="0" smtClean="0">
                <a:solidFill>
                  <a:srgbClr val="000000"/>
                </a:solidFill>
              </a:rPr>
              <a:t>            65</a:t>
            </a:r>
            <a:r>
              <a:rPr lang="en-CA" sz="5500" dirty="0">
                <a:solidFill>
                  <a:srgbClr val="000000"/>
                </a:solidFill>
              </a:rPr>
              <a:t>% to 80</a:t>
            </a:r>
            <a:r>
              <a:rPr lang="en-CA" sz="5500" dirty="0" smtClean="0">
                <a:solidFill>
                  <a:srgbClr val="000000"/>
                </a:solidFill>
              </a:rPr>
              <a:t>%</a:t>
            </a:r>
            <a:endParaRPr lang="en-CA" sz="5500" dirty="0">
              <a:solidFill>
                <a:srgbClr val="000000"/>
              </a:solidFill>
            </a:endParaRPr>
          </a:p>
          <a:p>
            <a:pPr marL="0" indent="0">
              <a:buNone/>
            </a:pPr>
            <a:r>
              <a:rPr lang="en-CA" sz="5500" dirty="0">
                <a:solidFill>
                  <a:srgbClr val="000000"/>
                </a:solidFill>
              </a:rPr>
              <a:t>Acceptable:  </a:t>
            </a:r>
            <a:r>
              <a:rPr lang="en-CA" sz="5500" dirty="0" smtClean="0">
                <a:solidFill>
                  <a:srgbClr val="000000"/>
                </a:solidFill>
              </a:rPr>
              <a:t>		       less than 20</a:t>
            </a:r>
            <a:r>
              <a:rPr lang="en-CA" sz="5500" dirty="0">
                <a:solidFill>
                  <a:srgbClr val="000000"/>
                </a:solidFill>
              </a:rPr>
              <a:t>%  </a:t>
            </a:r>
            <a:r>
              <a:rPr lang="en-CA" sz="5500" dirty="0" smtClean="0">
                <a:solidFill>
                  <a:srgbClr val="000000"/>
                </a:solidFill>
              </a:rPr>
              <a:t>       more than 80%</a:t>
            </a:r>
            <a:endParaRPr lang="en-CA" sz="5500" dirty="0">
              <a:solidFill>
                <a:srgbClr val="000000"/>
              </a:solidFill>
            </a:endParaRPr>
          </a:p>
        </p:txBody>
      </p:sp>
      <p:sp>
        <p:nvSpPr>
          <p:cNvPr id="5" name="Right Arrow 4"/>
          <p:cNvSpPr/>
          <p:nvPr/>
        </p:nvSpPr>
        <p:spPr>
          <a:xfrm rot="10800000">
            <a:off x="8193696" y="5510398"/>
            <a:ext cx="566531" cy="524786"/>
          </a:xfrm>
          <a:prstGeom prst="rightArrow">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Box 5"/>
          <p:cNvSpPr txBox="1"/>
          <p:nvPr/>
        </p:nvSpPr>
        <p:spPr>
          <a:xfrm>
            <a:off x="2320636" y="5510398"/>
            <a:ext cx="5530273" cy="369332"/>
          </a:xfrm>
          <a:prstGeom prst="rect">
            <a:avLst/>
          </a:prstGeom>
          <a:noFill/>
        </p:spPr>
        <p:txBody>
          <a:bodyPr wrap="square" rtlCol="0">
            <a:spAutoFit/>
          </a:bodyPr>
          <a:lstStyle/>
          <a:p>
            <a:r>
              <a:rPr lang="en-CA" b="1" dirty="0" smtClean="0">
                <a:solidFill>
                  <a:srgbClr val="008000"/>
                </a:solidFill>
              </a:rPr>
              <a:t>Trust Fund: less than </a:t>
            </a:r>
            <a:r>
              <a:rPr lang="en-CA" b="1" dirty="0">
                <a:solidFill>
                  <a:srgbClr val="008000"/>
                </a:solidFill>
              </a:rPr>
              <a:t>1</a:t>
            </a:r>
            <a:r>
              <a:rPr lang="en-CA" b="1" dirty="0" smtClean="0">
                <a:solidFill>
                  <a:srgbClr val="008000"/>
                </a:solidFill>
              </a:rPr>
              <a:t>0%        more than 90%</a:t>
            </a:r>
            <a:endParaRPr lang="en-CA" b="1" dirty="0">
              <a:solidFill>
                <a:srgbClr val="008000"/>
              </a:solidFill>
            </a:endParaRPr>
          </a:p>
        </p:txBody>
      </p:sp>
      <p:pic>
        <p:nvPicPr>
          <p:cNvPr id="7" name="Picture 6"/>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3293899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549275" y="1674091"/>
            <a:ext cx="8042276" cy="4269510"/>
          </a:xfrm>
        </p:spPr>
        <p:txBody>
          <a:bodyPr/>
          <a:lstStyle/>
          <a:p>
            <a:r>
              <a:rPr lang="en-US" dirty="0" smtClean="0"/>
              <a:t>End of RCAFA Trust Fund 101</a:t>
            </a:r>
          </a:p>
          <a:p>
            <a:r>
              <a:rPr lang="en-US" dirty="0" smtClean="0"/>
              <a:t>Questions: Please contact the Trustee in your region or the Chairman (902) 436-8708</a:t>
            </a:r>
          </a:p>
          <a:p>
            <a:r>
              <a:rPr lang="en-US" smtClean="0"/>
              <a:t>Thank you</a:t>
            </a:r>
            <a:endParaRPr lang="en-US" dirty="0" smtClean="0"/>
          </a:p>
          <a:p>
            <a:pPr marL="0" indent="0">
              <a:buNone/>
            </a:pPr>
            <a:endParaRPr lang="en-US" dirty="0"/>
          </a:p>
          <a:p>
            <a:endParaRPr lang="en-US" dirty="0"/>
          </a:p>
        </p:txBody>
      </p:sp>
      <p:pic>
        <p:nvPicPr>
          <p:cNvPr id="5" name="Picture 4"/>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449028" y="3408863"/>
            <a:ext cx="1925930" cy="2534738"/>
          </a:xfrm>
          <a:prstGeom prst="rect">
            <a:avLst/>
          </a:prstGeom>
          <a:noFill/>
          <a:ln>
            <a:noFill/>
          </a:ln>
        </p:spPr>
      </p:pic>
    </p:spTree>
    <p:extLst>
      <p:ext uri="{BB962C8B-B14F-4D97-AF65-F5344CB8AC3E}">
        <p14:creationId xmlns:p14="http://schemas.microsoft.com/office/powerpoint/2010/main" val="12535221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endParaRPr lang="en-US" dirty="0" smtClean="0"/>
          </a:p>
          <a:p>
            <a:endParaRPr lang="en-US" dirty="0" smtClean="0"/>
          </a:p>
          <a:p>
            <a:endParaRPr lang="en-US" dirty="0"/>
          </a:p>
        </p:txBody>
      </p:sp>
      <p:sp>
        <p:nvSpPr>
          <p:cNvPr id="11" name="Content Placeholder 2"/>
          <p:cNvSpPr txBox="1">
            <a:spLocks/>
          </p:cNvSpPr>
          <p:nvPr/>
        </p:nvSpPr>
        <p:spPr>
          <a:xfrm>
            <a:off x="2050774" y="4893370"/>
            <a:ext cx="4830318" cy="1586170"/>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buNone/>
            </a:pPr>
            <a:r>
              <a:rPr lang="en-US" dirty="0"/>
              <a:t> </a:t>
            </a:r>
            <a:r>
              <a:rPr lang="en-US" dirty="0" smtClean="0"/>
              <a:t>        </a:t>
            </a:r>
            <a:endParaRPr lang="en-US" sz="2100" dirty="0"/>
          </a:p>
        </p:txBody>
      </p:sp>
      <p:sp>
        <p:nvSpPr>
          <p:cNvPr id="4" name="Rectangle 3"/>
          <p:cNvSpPr/>
          <p:nvPr/>
        </p:nvSpPr>
        <p:spPr>
          <a:xfrm>
            <a:off x="242455" y="438727"/>
            <a:ext cx="8774545" cy="6801862"/>
          </a:xfrm>
          <a:prstGeom prst="rect">
            <a:avLst/>
          </a:prstGeom>
        </p:spPr>
        <p:txBody>
          <a:bodyPr wrap="square">
            <a:spAutoFit/>
          </a:bodyPr>
          <a:lstStyle/>
          <a:p>
            <a:r>
              <a:rPr lang="en-US" sz="1400" dirty="0"/>
              <a:t>All of this to say that I may perhaps echo some of your past experiences </a:t>
            </a:r>
            <a:r>
              <a:rPr lang="en-US" sz="1400" dirty="0" smtClean="0"/>
              <a:t>(or lack thereof) with </a:t>
            </a:r>
            <a:r>
              <a:rPr lang="en-US" sz="1400" dirty="0"/>
              <a:t>the RCAF Association and you may not be or have been in the same situation as I was in but perhaps similarly so. Nevertheless, I realize that there is a tremendously large contingent </a:t>
            </a:r>
            <a:r>
              <a:rPr lang="en-US" sz="1400" dirty="0" smtClean="0"/>
              <a:t>(~40%) of </a:t>
            </a:r>
            <a:r>
              <a:rPr lang="en-US" sz="1400" dirty="0"/>
              <a:t>RCAF Association members out there who do not belong to Wings.</a:t>
            </a:r>
            <a:endParaRPr lang="en-CA" sz="1400" dirty="0"/>
          </a:p>
          <a:p>
            <a:r>
              <a:rPr lang="en-US" sz="1400" dirty="0"/>
              <a:t> </a:t>
            </a:r>
            <a:endParaRPr lang="en-CA" sz="1400" dirty="0"/>
          </a:p>
          <a:p>
            <a:r>
              <a:rPr lang="en-US" sz="1400" dirty="0"/>
              <a:t>I would like to include you in our Trust Fund endeavours to provide opportunities for you to understand what we do and why I </a:t>
            </a:r>
            <a:r>
              <a:rPr lang="en-US" sz="1400" dirty="0" smtClean="0"/>
              <a:t>believe that both </a:t>
            </a:r>
            <a:r>
              <a:rPr lang="en-US" sz="1400" dirty="0"/>
              <a:t>you and the Association may benefit from an exposure to our Trust Fund objectives. You </a:t>
            </a:r>
            <a:r>
              <a:rPr lang="en-US" sz="1400" dirty="0" smtClean="0"/>
              <a:t>possibly </a:t>
            </a:r>
            <a:r>
              <a:rPr lang="en-US" sz="1400" dirty="0"/>
              <a:t>will not have been formerly exposed to the National, Group or Wing efforts to support the Trust Fund</a:t>
            </a:r>
            <a:r>
              <a:rPr lang="en-US" sz="1400" dirty="0" smtClean="0"/>
              <a:t>. </a:t>
            </a:r>
            <a:r>
              <a:rPr lang="en-US" sz="1400" dirty="0"/>
              <a:t>To expand that exposure, the recent Trust Fund PowerPoint briefing was distributed to all Association members to augment previous distribution methods. I obtained the assistance of the Trust Fund Secretary, Dean </a:t>
            </a:r>
            <a:r>
              <a:rPr lang="en-US" sz="1400" dirty="0" smtClean="0"/>
              <a:t>Black, </a:t>
            </a:r>
            <a:r>
              <a:rPr lang="en-US" sz="1400" dirty="0"/>
              <a:t>to include that </a:t>
            </a:r>
            <a:r>
              <a:rPr lang="en-US" sz="1400" dirty="0" smtClean="0"/>
              <a:t>PowerPoint presentation </a:t>
            </a:r>
            <a:r>
              <a:rPr lang="en-US" sz="1400" dirty="0"/>
              <a:t>to </a:t>
            </a:r>
            <a:r>
              <a:rPr lang="en-US" sz="1400" dirty="0" smtClean="0"/>
              <a:t>the </a:t>
            </a:r>
            <a:r>
              <a:rPr lang="en-US" sz="1400" dirty="0"/>
              <a:t>Members-At-Large who likely had not received any </a:t>
            </a:r>
            <a:r>
              <a:rPr lang="en-US" sz="1400" dirty="0" smtClean="0"/>
              <a:t>previous information </a:t>
            </a:r>
            <a:r>
              <a:rPr lang="en-US" sz="1400" dirty="0"/>
              <a:t>from the Trustees either.</a:t>
            </a:r>
            <a:endParaRPr lang="en-CA" sz="1400" dirty="0"/>
          </a:p>
          <a:p>
            <a:r>
              <a:rPr lang="en-US" sz="1400" dirty="0"/>
              <a:t> </a:t>
            </a:r>
            <a:endParaRPr lang="en-CA" sz="1400" dirty="0"/>
          </a:p>
          <a:p>
            <a:r>
              <a:rPr lang="en-US" sz="1400" dirty="0"/>
              <a:t>I would like to provide you with a brief background on the Trust Fund to bring you up to speed on what the rest of the Association has been previously provided through Trustee </a:t>
            </a:r>
            <a:r>
              <a:rPr lang="en-US" sz="1400" dirty="0" smtClean="0"/>
              <a:t>briefing efforts </a:t>
            </a:r>
            <a:r>
              <a:rPr lang="en-US" sz="1400" dirty="0"/>
              <a:t>at the National AGM, Groups and Wings</a:t>
            </a:r>
            <a:r>
              <a:rPr lang="en-US" sz="1400" dirty="0" smtClean="0"/>
              <a:t>.</a:t>
            </a:r>
          </a:p>
          <a:p>
            <a:endParaRPr lang="en-US" sz="1400" dirty="0"/>
          </a:p>
          <a:p>
            <a:r>
              <a:rPr lang="en-US" sz="1400" dirty="0" smtClean="0"/>
              <a:t>What immediately follows is a brief overview of the Trust Fund operation. I have used this PP opening slides presuming you will be looking at this on your computer rather than </a:t>
            </a:r>
            <a:r>
              <a:rPr lang="en-US" sz="1400" dirty="0"/>
              <a:t>d</a:t>
            </a:r>
            <a:r>
              <a:rPr lang="en-US" sz="1400" dirty="0" smtClean="0"/>
              <a:t>isplaying it on a screen.</a:t>
            </a:r>
          </a:p>
          <a:p>
            <a:endParaRPr lang="en-US" sz="1400" dirty="0"/>
          </a:p>
          <a:p>
            <a:r>
              <a:rPr lang="en-US" sz="1400" dirty="0" smtClean="0"/>
              <a:t>Thank you for your attention. Please enjoy the briefing.</a:t>
            </a:r>
          </a:p>
          <a:p>
            <a:endParaRPr lang="en-US" sz="1400" dirty="0" smtClean="0"/>
          </a:p>
          <a:p>
            <a:r>
              <a:rPr lang="en-CA" sz="1400" dirty="0" smtClean="0"/>
              <a:t>Per </a:t>
            </a:r>
            <a:r>
              <a:rPr lang="en-CA" sz="1400" dirty="0" err="1" smtClean="0"/>
              <a:t>Ardua</a:t>
            </a:r>
            <a:r>
              <a:rPr lang="en-CA" sz="1400" dirty="0" smtClean="0"/>
              <a:t> Ad Astra</a:t>
            </a:r>
          </a:p>
          <a:p>
            <a:endParaRPr lang="en-CA" sz="1400" dirty="0" smtClean="0"/>
          </a:p>
          <a:p>
            <a:r>
              <a:rPr lang="en-US" sz="1400" dirty="0"/>
              <a:t>John Murphy, CD Lieutenant-Colonel (Ret)</a:t>
            </a:r>
            <a:endParaRPr lang="en-CA" sz="1400" dirty="0"/>
          </a:p>
          <a:p>
            <a:r>
              <a:rPr lang="en-US" sz="1400" dirty="0"/>
              <a:t>Chairman, Board of Trustees</a:t>
            </a:r>
            <a:endParaRPr lang="en-CA" sz="1400" dirty="0"/>
          </a:p>
          <a:p>
            <a:r>
              <a:rPr lang="en-US" sz="1400" dirty="0"/>
              <a:t>RCAF Association Trust Fund</a:t>
            </a:r>
            <a:endParaRPr lang="en-CA" sz="1400" dirty="0"/>
          </a:p>
          <a:p>
            <a:r>
              <a:rPr lang="en-US" sz="1400" dirty="0"/>
              <a:t>(902) 436-8708</a:t>
            </a:r>
            <a:r>
              <a:rPr lang="en-CA" sz="1400" dirty="0"/>
              <a:t> </a:t>
            </a:r>
            <a:endParaRPr lang="en-CA" sz="1400" dirty="0" smtClean="0"/>
          </a:p>
          <a:p>
            <a:endParaRPr lang="en-CA" sz="1400" dirty="0" smtClean="0"/>
          </a:p>
          <a:p>
            <a:endParaRPr lang="en-US" sz="1400" dirty="0"/>
          </a:p>
        </p:txBody>
      </p:sp>
    </p:spTree>
    <p:extLst>
      <p:ext uri="{BB962C8B-B14F-4D97-AF65-F5344CB8AC3E}">
        <p14:creationId xmlns:p14="http://schemas.microsoft.com/office/powerpoint/2010/main" val="2988925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779868"/>
          </a:xfrm>
        </p:spPr>
        <p:txBody>
          <a:bodyPr/>
          <a:lstStyle/>
          <a:p>
            <a:r>
              <a:rPr lang="en-US" dirty="0" smtClean="0"/>
              <a:t>RCAF Association</a:t>
            </a:r>
            <a:br>
              <a:rPr lang="en-US" dirty="0" smtClean="0"/>
            </a:br>
            <a:r>
              <a:rPr lang="en-US" dirty="0" smtClean="0"/>
              <a:t>Trust Fund</a:t>
            </a:r>
            <a:endParaRPr lang="en-US" dirty="0"/>
          </a:p>
        </p:txBody>
      </p:sp>
      <p:sp>
        <p:nvSpPr>
          <p:cNvPr id="7" name="Content Placeholder 6"/>
          <p:cNvSpPr>
            <a:spLocks noGrp="1"/>
          </p:cNvSpPr>
          <p:nvPr>
            <p:ph idx="1"/>
          </p:nvPr>
        </p:nvSpPr>
        <p:spPr/>
        <p:txBody>
          <a:bodyPr/>
          <a:lstStyle/>
          <a:p>
            <a:endParaRPr lang="en-US" dirty="0" smtClean="0"/>
          </a:p>
          <a:p>
            <a:endParaRPr lang="en-US" dirty="0" smtClean="0"/>
          </a:p>
          <a:p>
            <a:endParaRPr lang="en-US" dirty="0"/>
          </a:p>
        </p:txBody>
      </p:sp>
      <p:pic>
        <p:nvPicPr>
          <p:cNvPr id="8" name="Picture 7"/>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449028" y="1969000"/>
            <a:ext cx="1925930" cy="2534738"/>
          </a:xfrm>
          <a:prstGeom prst="rect">
            <a:avLst/>
          </a:prstGeom>
          <a:noFill/>
          <a:ln>
            <a:noFill/>
          </a:ln>
        </p:spPr>
      </p:pic>
      <p:sp>
        <p:nvSpPr>
          <p:cNvPr id="11" name="Content Placeholder 2"/>
          <p:cNvSpPr txBox="1">
            <a:spLocks/>
          </p:cNvSpPr>
          <p:nvPr/>
        </p:nvSpPr>
        <p:spPr>
          <a:xfrm>
            <a:off x="2050774" y="4893370"/>
            <a:ext cx="4830318" cy="1586170"/>
          </a:xfrm>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buNone/>
            </a:pPr>
            <a:r>
              <a:rPr lang="en-US" dirty="0"/>
              <a:t> </a:t>
            </a:r>
            <a:r>
              <a:rPr lang="en-US" dirty="0" smtClean="0"/>
              <a:t>         Members-At-Large</a:t>
            </a:r>
          </a:p>
          <a:p>
            <a:pPr marL="0" indent="0">
              <a:buNone/>
            </a:pPr>
            <a:r>
              <a:rPr lang="en-US" sz="2100" dirty="0" smtClean="0"/>
              <a:t>	Trust Fund Background</a:t>
            </a:r>
            <a:endParaRPr lang="en-US" sz="2100" dirty="0"/>
          </a:p>
        </p:txBody>
      </p:sp>
    </p:spTree>
    <p:extLst>
      <p:ext uri="{BB962C8B-B14F-4D97-AF65-F5344CB8AC3E}">
        <p14:creationId xmlns:p14="http://schemas.microsoft.com/office/powerpoint/2010/main" val="3922112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2828636" y="1899093"/>
            <a:ext cx="5762914" cy="4132969"/>
          </a:xfrm>
        </p:spPr>
        <p:txBody>
          <a:bodyPr>
            <a:normAutofit/>
          </a:bodyPr>
          <a:lstStyle/>
          <a:p>
            <a:r>
              <a:rPr lang="en-US" dirty="0" smtClean="0">
                <a:solidFill>
                  <a:srgbClr val="000000"/>
                </a:solidFill>
              </a:rPr>
              <a:t>Objectives</a:t>
            </a:r>
          </a:p>
          <a:p>
            <a:r>
              <a:rPr lang="en-US" dirty="0" smtClean="0">
                <a:solidFill>
                  <a:srgbClr val="000000"/>
                </a:solidFill>
              </a:rPr>
              <a:t>Responsibility</a:t>
            </a:r>
          </a:p>
          <a:p>
            <a:r>
              <a:rPr lang="en-US" dirty="0" smtClean="0">
                <a:solidFill>
                  <a:srgbClr val="000000"/>
                </a:solidFill>
              </a:rPr>
              <a:t>Board of Trustees</a:t>
            </a:r>
          </a:p>
          <a:p>
            <a:r>
              <a:rPr lang="en-US" dirty="0" smtClean="0">
                <a:solidFill>
                  <a:srgbClr val="000000"/>
                </a:solidFill>
              </a:rPr>
              <a:t>Types of Funds</a:t>
            </a:r>
          </a:p>
          <a:p>
            <a:r>
              <a:rPr lang="en-US" dirty="0" smtClean="0">
                <a:solidFill>
                  <a:srgbClr val="000000"/>
                </a:solidFill>
              </a:rPr>
              <a:t>Charity Rating</a:t>
            </a:r>
            <a:endParaRPr lang="en-US" dirty="0">
              <a:solidFill>
                <a:srgbClr val="000000"/>
              </a:solidFill>
            </a:endParaRPr>
          </a:p>
        </p:txBody>
      </p:sp>
      <p:pic>
        <p:nvPicPr>
          <p:cNvPr id="7" name="Picture 6"/>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2995259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Objectives</a:t>
            </a:r>
            <a:endParaRPr lang="en-US" sz="4400" dirty="0"/>
          </a:p>
        </p:txBody>
      </p:sp>
      <p:sp>
        <p:nvSpPr>
          <p:cNvPr id="3" name="Content Placeholder 2"/>
          <p:cNvSpPr>
            <a:spLocks noGrp="1"/>
          </p:cNvSpPr>
          <p:nvPr>
            <p:ph idx="1"/>
          </p:nvPr>
        </p:nvSpPr>
        <p:spPr>
          <a:xfrm>
            <a:off x="372868" y="1778000"/>
            <a:ext cx="8459438" cy="4537765"/>
          </a:xfrm>
        </p:spPr>
        <p:txBody>
          <a:bodyPr>
            <a:normAutofit/>
          </a:bodyPr>
          <a:lstStyle/>
          <a:p>
            <a:pPr marL="0" indent="0">
              <a:buNone/>
            </a:pPr>
            <a:r>
              <a:rPr lang="en-US" dirty="0" smtClean="0">
                <a:solidFill>
                  <a:srgbClr val="000000"/>
                </a:solidFill>
              </a:rPr>
              <a:t>Support</a:t>
            </a:r>
            <a:r>
              <a:rPr lang="en-US" dirty="0">
                <a:solidFill>
                  <a:srgbClr val="000000"/>
                </a:solidFill>
              </a:rPr>
              <a:t>, assist, promote &amp;</a:t>
            </a:r>
            <a:r>
              <a:rPr lang="en-US" dirty="0" smtClean="0">
                <a:solidFill>
                  <a:srgbClr val="000000"/>
                </a:solidFill>
              </a:rPr>
              <a:t> further education of: </a:t>
            </a:r>
          </a:p>
          <a:p>
            <a:pPr marL="0" indent="0">
              <a:buNone/>
            </a:pPr>
            <a:r>
              <a:rPr lang="en-US" dirty="0" smtClean="0">
                <a:solidFill>
                  <a:srgbClr val="000000"/>
                </a:solidFill>
              </a:rPr>
              <a:t>	- young </a:t>
            </a:r>
            <a:r>
              <a:rPr lang="en-US" dirty="0">
                <a:solidFill>
                  <a:srgbClr val="000000"/>
                </a:solidFill>
              </a:rPr>
              <a:t>persons, particularly </a:t>
            </a:r>
            <a:r>
              <a:rPr lang="en-US" dirty="0" smtClean="0">
                <a:solidFill>
                  <a:srgbClr val="000000"/>
                </a:solidFill>
              </a:rPr>
              <a:t>Air Cadets</a:t>
            </a:r>
            <a:endParaRPr lang="en-US" dirty="0">
              <a:solidFill>
                <a:srgbClr val="000000"/>
              </a:solidFill>
            </a:endParaRPr>
          </a:p>
          <a:p>
            <a:pPr marL="0" indent="0">
              <a:buNone/>
            </a:pPr>
            <a:r>
              <a:rPr lang="en-US" dirty="0">
                <a:solidFill>
                  <a:srgbClr val="000000"/>
                </a:solidFill>
              </a:rPr>
              <a:t> </a:t>
            </a:r>
            <a:r>
              <a:rPr lang="en-US" dirty="0" smtClean="0">
                <a:solidFill>
                  <a:srgbClr val="000000"/>
                </a:solidFill>
              </a:rPr>
              <a:t>	- Canadians relating </a:t>
            </a:r>
            <a:r>
              <a:rPr lang="en-US" dirty="0">
                <a:solidFill>
                  <a:srgbClr val="000000"/>
                </a:solidFill>
              </a:rPr>
              <a:t>to </a:t>
            </a:r>
            <a:r>
              <a:rPr lang="en-US" dirty="0" smtClean="0">
                <a:solidFill>
                  <a:srgbClr val="000000"/>
                </a:solidFill>
              </a:rPr>
              <a:t>RCAF aviation &amp; aviation 							   history </a:t>
            </a:r>
          </a:p>
          <a:p>
            <a:pPr marL="0" indent="0">
              <a:buNone/>
            </a:pPr>
            <a:r>
              <a:rPr lang="en-US" dirty="0" smtClean="0">
                <a:solidFill>
                  <a:srgbClr val="000000"/>
                </a:solidFill>
              </a:rPr>
              <a:t>    Support </a:t>
            </a:r>
            <a:r>
              <a:rPr lang="en-US" dirty="0">
                <a:solidFill>
                  <a:srgbClr val="000000"/>
                </a:solidFill>
              </a:rPr>
              <a:t>the </a:t>
            </a:r>
            <a:r>
              <a:rPr lang="en-US" dirty="0" smtClean="0">
                <a:solidFill>
                  <a:srgbClr val="000000"/>
                </a:solidFill>
              </a:rPr>
              <a:t>RCAF Benevolent </a:t>
            </a:r>
            <a:r>
              <a:rPr lang="en-US" dirty="0">
                <a:solidFill>
                  <a:srgbClr val="000000"/>
                </a:solidFill>
              </a:rPr>
              <a:t>Fund </a:t>
            </a:r>
            <a:r>
              <a:rPr lang="en-US" dirty="0" smtClean="0">
                <a:solidFill>
                  <a:srgbClr val="000000"/>
                </a:solidFill>
              </a:rPr>
              <a:t>to provide relief</a:t>
            </a:r>
          </a:p>
          <a:p>
            <a:pPr marL="0" indent="0">
              <a:buNone/>
            </a:pPr>
            <a:r>
              <a:rPr lang="en-US" sz="1900" i="1" dirty="0" smtClean="0">
                <a:solidFill>
                  <a:srgbClr val="000000"/>
                </a:solidFill>
              </a:rPr>
              <a:t>(Benevolent Fund was closed 2007; assets were transferred </a:t>
            </a:r>
            <a:r>
              <a:rPr lang="en-US" sz="1900" i="1" dirty="0">
                <a:solidFill>
                  <a:srgbClr val="000000"/>
                </a:solidFill>
              </a:rPr>
              <a:t>to the </a:t>
            </a:r>
            <a:r>
              <a:rPr lang="en-US" sz="1900" i="1" dirty="0" smtClean="0">
                <a:solidFill>
                  <a:srgbClr val="000000"/>
                </a:solidFill>
              </a:rPr>
              <a:t>Royal Canadian Legion Poppy </a:t>
            </a:r>
            <a:r>
              <a:rPr lang="en-US" sz="1900" i="1" dirty="0">
                <a:solidFill>
                  <a:srgbClr val="000000"/>
                </a:solidFill>
              </a:rPr>
              <a:t>Fund</a:t>
            </a:r>
            <a:r>
              <a:rPr lang="en-US" sz="1900" i="1" dirty="0" smtClean="0">
                <a:solidFill>
                  <a:srgbClr val="000000"/>
                </a:solidFill>
              </a:rPr>
              <a:t>.</a:t>
            </a:r>
            <a:r>
              <a:rPr lang="en-US" sz="1900" i="1" dirty="0">
                <a:solidFill>
                  <a:srgbClr val="000000"/>
                </a:solidFill>
              </a:rPr>
              <a:t> </a:t>
            </a:r>
            <a:r>
              <a:rPr lang="en-US" sz="1900" i="1" dirty="0" smtClean="0">
                <a:solidFill>
                  <a:srgbClr val="000000"/>
                </a:solidFill>
              </a:rPr>
              <a:t>Donations </a:t>
            </a:r>
            <a:r>
              <a:rPr lang="en-US" sz="1900" i="1" dirty="0">
                <a:solidFill>
                  <a:srgbClr val="000000"/>
                </a:solidFill>
              </a:rPr>
              <a:t>made to </a:t>
            </a:r>
            <a:r>
              <a:rPr lang="en-US" sz="1900" i="1" dirty="0" smtClean="0">
                <a:solidFill>
                  <a:srgbClr val="000000"/>
                </a:solidFill>
              </a:rPr>
              <a:t>the </a:t>
            </a:r>
            <a:r>
              <a:rPr lang="en-US" sz="1900" i="1" dirty="0">
                <a:solidFill>
                  <a:srgbClr val="000000"/>
                </a:solidFill>
              </a:rPr>
              <a:t>Trust Fund </a:t>
            </a:r>
            <a:r>
              <a:rPr lang="en-US" sz="1900" i="1" dirty="0" smtClean="0">
                <a:solidFill>
                  <a:srgbClr val="000000"/>
                </a:solidFill>
              </a:rPr>
              <a:t>designated for RCAF Benevolent Fund will </a:t>
            </a:r>
            <a:r>
              <a:rPr lang="en-US" sz="1900" i="1" dirty="0">
                <a:solidFill>
                  <a:srgbClr val="000000"/>
                </a:solidFill>
              </a:rPr>
              <a:t>be forwarded to </a:t>
            </a:r>
            <a:r>
              <a:rPr lang="en-US" sz="1900" i="1" dirty="0" smtClean="0">
                <a:solidFill>
                  <a:srgbClr val="000000"/>
                </a:solidFill>
              </a:rPr>
              <a:t>the Legion Poppy Fund)</a:t>
            </a:r>
            <a:endParaRPr lang="en-US" sz="1900" i="1" dirty="0">
              <a:solidFill>
                <a:srgbClr val="000000"/>
              </a:solidFill>
            </a:endParaRPr>
          </a:p>
          <a:p>
            <a:endParaRPr lang="en-US" i="1" dirty="0">
              <a:solidFill>
                <a:srgbClr val="000000"/>
              </a:solidFill>
            </a:endParaRPr>
          </a:p>
        </p:txBody>
      </p:sp>
      <p:pic>
        <p:nvPicPr>
          <p:cNvPr id="6" name="Picture 5"/>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90156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93334"/>
          </a:xfrm>
        </p:spPr>
        <p:txBody>
          <a:bodyPr/>
          <a:lstStyle/>
          <a:p>
            <a:r>
              <a:rPr lang="en-US" dirty="0" smtClean="0"/>
              <a:t>Responsibility</a:t>
            </a:r>
            <a:endParaRPr lang="en-US" dirty="0"/>
          </a:p>
        </p:txBody>
      </p:sp>
      <p:sp>
        <p:nvSpPr>
          <p:cNvPr id="3" name="Content Placeholder 2"/>
          <p:cNvSpPr>
            <a:spLocks noGrp="1"/>
          </p:cNvSpPr>
          <p:nvPr>
            <p:ph idx="1"/>
          </p:nvPr>
        </p:nvSpPr>
        <p:spPr>
          <a:xfrm>
            <a:off x="254000" y="1922395"/>
            <a:ext cx="8797636" cy="4310826"/>
          </a:xfrm>
        </p:spPr>
        <p:txBody>
          <a:bodyPr>
            <a:normAutofit fontScale="92500"/>
          </a:bodyPr>
          <a:lstStyle/>
          <a:p>
            <a:endParaRPr lang="en-US" dirty="0"/>
          </a:p>
          <a:p>
            <a:r>
              <a:rPr lang="en-US" dirty="0" smtClean="0"/>
              <a:t>The RCAF Association </a:t>
            </a:r>
            <a:r>
              <a:rPr lang="en-US" dirty="0" smtClean="0">
                <a:solidFill>
                  <a:schemeClr val="tx1"/>
                </a:solidFill>
              </a:rPr>
              <a:t>National Executive Council </a:t>
            </a:r>
            <a:r>
              <a:rPr lang="en-US" dirty="0" smtClean="0"/>
              <a:t>retains fiduciary </a:t>
            </a:r>
            <a:r>
              <a:rPr lang="en-US" dirty="0"/>
              <a:t>responsibility for the </a:t>
            </a:r>
            <a:r>
              <a:rPr lang="en-US" dirty="0" smtClean="0"/>
              <a:t>RCAF Association </a:t>
            </a:r>
            <a:r>
              <a:rPr lang="en-US" dirty="0"/>
              <a:t>Trust </a:t>
            </a:r>
            <a:r>
              <a:rPr lang="en-US" dirty="0" smtClean="0"/>
              <a:t>Fund</a:t>
            </a:r>
          </a:p>
          <a:p>
            <a:r>
              <a:rPr lang="en-US" dirty="0"/>
              <a:t>F</a:t>
            </a:r>
            <a:r>
              <a:rPr lang="en-US" dirty="0" smtClean="0"/>
              <a:t>ull </a:t>
            </a:r>
            <a:r>
              <a:rPr lang="en-US" dirty="0"/>
              <a:t>authority for the activities of the Trust Fund </a:t>
            </a:r>
            <a:r>
              <a:rPr lang="en-US" dirty="0" smtClean="0"/>
              <a:t>is delegated to </a:t>
            </a:r>
            <a:r>
              <a:rPr lang="en-US" dirty="0"/>
              <a:t>the </a:t>
            </a:r>
            <a:r>
              <a:rPr lang="en-US" dirty="0" smtClean="0"/>
              <a:t>Board Chairman and Trustees</a:t>
            </a:r>
          </a:p>
          <a:p>
            <a:r>
              <a:rPr lang="en-US" dirty="0" smtClean="0">
                <a:solidFill>
                  <a:srgbClr val="000000"/>
                </a:solidFill>
              </a:rPr>
              <a:t>The establishment of a subsidiary board, and the provision   of full delegation assures adequate separation of the two organizations, the avoidance of conflicts of interest, and expands on the availability of important roles for members    to play</a:t>
            </a:r>
            <a:endParaRPr lang="en-US" dirty="0">
              <a:solidFill>
                <a:srgbClr val="000000"/>
              </a:solidFill>
            </a:endParaRPr>
          </a:p>
          <a:p>
            <a:endParaRPr lang="en-US" dirty="0"/>
          </a:p>
        </p:txBody>
      </p:sp>
      <p:pic>
        <p:nvPicPr>
          <p:cNvPr id="5" name="Picture 4"/>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3145685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of Trustees</a:t>
            </a:r>
            <a:endParaRPr lang="en-US" dirty="0"/>
          </a:p>
        </p:txBody>
      </p:sp>
      <p:sp>
        <p:nvSpPr>
          <p:cNvPr id="3" name="Content Placeholder 2"/>
          <p:cNvSpPr>
            <a:spLocks noGrp="1"/>
          </p:cNvSpPr>
          <p:nvPr>
            <p:ph idx="1"/>
          </p:nvPr>
        </p:nvSpPr>
        <p:spPr>
          <a:xfrm>
            <a:off x="549275" y="1736203"/>
            <a:ext cx="8042276" cy="4207398"/>
          </a:xfrm>
        </p:spPr>
        <p:txBody>
          <a:bodyPr>
            <a:normAutofit lnSpcReduction="10000"/>
          </a:bodyPr>
          <a:lstStyle/>
          <a:p>
            <a:pPr marL="0" indent="0" algn="ctr">
              <a:buNone/>
            </a:pPr>
            <a:r>
              <a:rPr lang="en-US" dirty="0" smtClean="0">
                <a:solidFill>
                  <a:prstClr val="black"/>
                </a:solidFill>
              </a:rPr>
              <a:t>Chairman – John Murphy</a:t>
            </a:r>
          </a:p>
          <a:p>
            <a:pPr marL="0" indent="0" algn="ctr">
              <a:buNone/>
            </a:pPr>
            <a:r>
              <a:rPr lang="en-US" dirty="0" smtClean="0">
                <a:solidFill>
                  <a:prstClr val="black"/>
                </a:solidFill>
              </a:rPr>
              <a:t>Six Group Trustees</a:t>
            </a:r>
          </a:p>
          <a:p>
            <a:pPr lvl="8"/>
            <a:r>
              <a:rPr lang="en-US" sz="2400" dirty="0" smtClean="0">
                <a:solidFill>
                  <a:prstClr val="black"/>
                </a:solidFill>
              </a:rPr>
              <a:t>Dan Miller	    Atlantic</a:t>
            </a:r>
          </a:p>
          <a:p>
            <a:pPr lvl="8"/>
            <a:r>
              <a:rPr lang="en-US" sz="2400" dirty="0" smtClean="0">
                <a:solidFill>
                  <a:prstClr val="black"/>
                </a:solidFill>
              </a:rPr>
              <a:t>Brian Darling   Quebec</a:t>
            </a:r>
          </a:p>
          <a:p>
            <a:pPr lvl="8"/>
            <a:r>
              <a:rPr lang="en-US" sz="2400" dirty="0" smtClean="0">
                <a:solidFill>
                  <a:prstClr val="black"/>
                </a:solidFill>
              </a:rPr>
              <a:t>Larry </a:t>
            </a:r>
            <a:r>
              <a:rPr lang="en-US" sz="2400" dirty="0" err="1" smtClean="0">
                <a:solidFill>
                  <a:prstClr val="black"/>
                </a:solidFill>
              </a:rPr>
              <a:t>Paziuk</a:t>
            </a:r>
            <a:r>
              <a:rPr lang="en-US" sz="2400" dirty="0" smtClean="0">
                <a:solidFill>
                  <a:prstClr val="black"/>
                </a:solidFill>
              </a:rPr>
              <a:t>    Ontario-East</a:t>
            </a:r>
          </a:p>
          <a:p>
            <a:pPr lvl="8"/>
            <a:r>
              <a:rPr lang="en-US" sz="2400" dirty="0" smtClean="0">
                <a:solidFill>
                  <a:prstClr val="black"/>
                </a:solidFill>
              </a:rPr>
              <a:t>Bruce Harden  Ontario-Central</a:t>
            </a:r>
          </a:p>
          <a:p>
            <a:pPr lvl="8"/>
            <a:r>
              <a:rPr lang="en-US" sz="2400" dirty="0" smtClean="0">
                <a:solidFill>
                  <a:prstClr val="black"/>
                </a:solidFill>
              </a:rPr>
              <a:t>Michael Roy	    Alberta</a:t>
            </a:r>
          </a:p>
          <a:p>
            <a:pPr lvl="8"/>
            <a:r>
              <a:rPr lang="en-US" sz="2400" dirty="0" smtClean="0">
                <a:solidFill>
                  <a:prstClr val="black"/>
                </a:solidFill>
              </a:rPr>
              <a:t>Don Hogan	    Pacific</a:t>
            </a:r>
          </a:p>
          <a:p>
            <a:pPr algn="ctr"/>
            <a:r>
              <a:rPr lang="en-US" dirty="0" smtClean="0">
                <a:solidFill>
                  <a:prstClr val="black"/>
                </a:solidFill>
              </a:rPr>
              <a:t>Secretary Dean Black &amp; Treasurer </a:t>
            </a:r>
            <a:r>
              <a:rPr lang="en-US" dirty="0" err="1" smtClean="0">
                <a:solidFill>
                  <a:prstClr val="black"/>
                </a:solidFill>
              </a:rPr>
              <a:t>Wenjun</a:t>
            </a:r>
            <a:r>
              <a:rPr lang="en-US" dirty="0" smtClean="0">
                <a:solidFill>
                  <a:prstClr val="black"/>
                </a:solidFill>
              </a:rPr>
              <a:t> Song</a:t>
            </a:r>
          </a:p>
          <a:p>
            <a:pPr algn="ctr"/>
            <a:endParaRPr lang="en-US" dirty="0">
              <a:solidFill>
                <a:prstClr val="black"/>
              </a:solidFill>
            </a:endParaRPr>
          </a:p>
          <a:p>
            <a:endParaRPr lang="en-US" dirty="0"/>
          </a:p>
        </p:txBody>
      </p:sp>
      <p:pic>
        <p:nvPicPr>
          <p:cNvPr id="5" name="Picture 4"/>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3130584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5"/>
            <a:ext cx="8042276" cy="1277880"/>
          </a:xfrm>
        </p:spPr>
        <p:txBody>
          <a:bodyPr/>
          <a:lstStyle/>
          <a:p>
            <a:r>
              <a:rPr lang="en-US" dirty="0" smtClean="0"/>
              <a:t>Trustees</a:t>
            </a:r>
            <a:endParaRPr lang="en-US" dirty="0"/>
          </a:p>
        </p:txBody>
      </p:sp>
      <p:sp>
        <p:nvSpPr>
          <p:cNvPr id="3" name="Content Placeholder 2"/>
          <p:cNvSpPr>
            <a:spLocks noGrp="1"/>
          </p:cNvSpPr>
          <p:nvPr>
            <p:ph idx="1"/>
          </p:nvPr>
        </p:nvSpPr>
        <p:spPr>
          <a:xfrm>
            <a:off x="549275" y="1604819"/>
            <a:ext cx="8042276" cy="4338782"/>
          </a:xfrm>
        </p:spPr>
        <p:txBody>
          <a:bodyPr/>
          <a:lstStyle/>
          <a:p>
            <a:endParaRPr lang="en-US" dirty="0"/>
          </a:p>
          <a:p>
            <a:r>
              <a:rPr lang="en-US" dirty="0" smtClean="0">
                <a:solidFill>
                  <a:srgbClr val="000000"/>
                </a:solidFill>
              </a:rPr>
              <a:t>Examine requests to the RCAF Association Trust Fund for funding</a:t>
            </a:r>
          </a:p>
          <a:p>
            <a:r>
              <a:rPr lang="en-US" dirty="0" smtClean="0">
                <a:solidFill>
                  <a:srgbClr val="000000"/>
                </a:solidFill>
              </a:rPr>
              <a:t>Approve/reject/modify funding that is then </a:t>
            </a:r>
            <a:r>
              <a:rPr lang="en-US" dirty="0">
                <a:solidFill>
                  <a:srgbClr val="000000"/>
                </a:solidFill>
              </a:rPr>
              <a:t>directed to the appropriate projects or </a:t>
            </a:r>
            <a:r>
              <a:rPr lang="en-US" dirty="0" smtClean="0">
                <a:solidFill>
                  <a:srgbClr val="000000"/>
                </a:solidFill>
              </a:rPr>
              <a:t>causes</a:t>
            </a:r>
            <a:endParaRPr lang="en-US" dirty="0">
              <a:solidFill>
                <a:srgbClr val="000000"/>
              </a:solidFill>
            </a:endParaRPr>
          </a:p>
        </p:txBody>
      </p:sp>
      <p:pic>
        <p:nvPicPr>
          <p:cNvPr id="5" name="Picture 4"/>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4271075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Funds</a:t>
            </a:r>
            <a:endParaRPr lang="en-US" dirty="0"/>
          </a:p>
        </p:txBody>
      </p:sp>
      <p:sp>
        <p:nvSpPr>
          <p:cNvPr id="3" name="Content Placeholder 2"/>
          <p:cNvSpPr>
            <a:spLocks noGrp="1"/>
          </p:cNvSpPr>
          <p:nvPr>
            <p:ph idx="1"/>
          </p:nvPr>
        </p:nvSpPr>
        <p:spPr>
          <a:xfrm>
            <a:off x="904240" y="1945697"/>
            <a:ext cx="7687310" cy="3997904"/>
          </a:xfrm>
        </p:spPr>
        <p:txBody>
          <a:bodyPr/>
          <a:lstStyle/>
          <a:p>
            <a:pPr marL="0" indent="0">
              <a:buNone/>
            </a:pPr>
            <a:r>
              <a:rPr lang="en-US" dirty="0" smtClean="0"/>
              <a:t>               Designated &amp; Non-designated</a:t>
            </a:r>
            <a:endParaRPr lang="en-US" dirty="0"/>
          </a:p>
          <a:p>
            <a:r>
              <a:rPr lang="en-US" dirty="0" smtClean="0"/>
              <a:t>Donations that </a:t>
            </a:r>
            <a:r>
              <a:rPr lang="en-US" dirty="0"/>
              <a:t>have been </a:t>
            </a:r>
            <a:r>
              <a:rPr lang="en-US" u="sng" dirty="0"/>
              <a:t>designated</a:t>
            </a:r>
            <a:r>
              <a:rPr lang="en-US" dirty="0"/>
              <a:t> </a:t>
            </a:r>
            <a:r>
              <a:rPr lang="en-US" dirty="0" smtClean="0"/>
              <a:t>to </a:t>
            </a:r>
            <a:r>
              <a:rPr lang="en-US" dirty="0"/>
              <a:t>a specific project or </a:t>
            </a:r>
            <a:r>
              <a:rPr lang="en-US" dirty="0" smtClean="0"/>
              <a:t>cause by the donor(s)</a:t>
            </a:r>
          </a:p>
          <a:p>
            <a:r>
              <a:rPr lang="en-US" dirty="0" smtClean="0"/>
              <a:t>Donations that are </a:t>
            </a:r>
            <a:r>
              <a:rPr lang="en-US" u="sng" dirty="0" smtClean="0"/>
              <a:t>non</a:t>
            </a:r>
            <a:r>
              <a:rPr lang="en-US" u="sng" dirty="0"/>
              <a:t>-designated</a:t>
            </a:r>
            <a:r>
              <a:rPr lang="en-US" dirty="0"/>
              <a:t> (no specific project or cause mentioned) by </a:t>
            </a:r>
            <a:r>
              <a:rPr lang="en-US" dirty="0" smtClean="0"/>
              <a:t>donors </a:t>
            </a:r>
          </a:p>
          <a:p>
            <a:endParaRPr lang="en-US" dirty="0"/>
          </a:p>
          <a:p>
            <a:endParaRPr lang="en-US" dirty="0"/>
          </a:p>
        </p:txBody>
      </p:sp>
      <p:pic>
        <p:nvPicPr>
          <p:cNvPr id="5" name="Picture 4"/>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17305323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1031</TotalTime>
  <Words>547</Words>
  <Application>Microsoft Office PowerPoint</Application>
  <PresentationFormat>On-screen Show (4:3)</PresentationFormat>
  <Paragraphs>102</Paragraphs>
  <Slides>14</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Calibri</vt:lpstr>
      <vt:lpstr>News Gothic MT</vt:lpstr>
      <vt:lpstr>Wingdings 2</vt:lpstr>
      <vt:lpstr>Breeze</vt:lpstr>
      <vt:lpstr>Drawing</vt:lpstr>
      <vt:lpstr>PowerPoint Presentation</vt:lpstr>
      <vt:lpstr>PowerPoint Presentation</vt:lpstr>
      <vt:lpstr>RCAF Association Trust Fund</vt:lpstr>
      <vt:lpstr>Overview</vt:lpstr>
      <vt:lpstr>Objectives</vt:lpstr>
      <vt:lpstr>Responsibility</vt:lpstr>
      <vt:lpstr>Board of Trustees</vt:lpstr>
      <vt:lpstr>Trustees</vt:lpstr>
      <vt:lpstr>Types of Funds</vt:lpstr>
      <vt:lpstr>Designated Funds</vt:lpstr>
      <vt:lpstr>Non-designated Funds</vt:lpstr>
      <vt:lpstr>Charity Efficiency</vt:lpstr>
      <vt:lpstr>Charity Admin Rates</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John M</dc:creator>
  <cp:keywords/>
  <dc:description/>
  <cp:lastModifiedBy>Dean Black</cp:lastModifiedBy>
  <cp:revision>102</cp:revision>
  <dcterms:created xsi:type="dcterms:W3CDTF">2015-01-24T19:31:37Z</dcterms:created>
  <dcterms:modified xsi:type="dcterms:W3CDTF">2017-04-03T15:23:00Z</dcterms:modified>
  <cp:category/>
</cp:coreProperties>
</file>