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74" r:id="rId2"/>
    <p:sldId id="268" r:id="rId3"/>
    <p:sldId id="367" r:id="rId4"/>
    <p:sldId id="362" r:id="rId5"/>
    <p:sldId id="364" r:id="rId6"/>
    <p:sldId id="353" r:id="rId7"/>
    <p:sldId id="357" r:id="rId8"/>
    <p:sldId id="263" r:id="rId9"/>
    <p:sldId id="370" r:id="rId10"/>
    <p:sldId id="371" r:id="rId11"/>
    <p:sldId id="372" r:id="rId12"/>
    <p:sldId id="355" r:id="rId13"/>
    <p:sldId id="360" r:id="rId14"/>
    <p:sldId id="373" r:id="rId15"/>
    <p:sldId id="361" r:id="rId16"/>
    <p:sldId id="343" r:id="rId17"/>
    <p:sldId id="366" r:id="rId18"/>
    <p:sldId id="374" r:id="rId19"/>
    <p:sldId id="368" r:id="rId20"/>
    <p:sldId id="369" r:id="rId21"/>
    <p:sldId id="344"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5" autoAdjust="0"/>
    <p:restoredTop sz="94630" autoAdjust="0"/>
  </p:normalViewPr>
  <p:slideViewPr>
    <p:cSldViewPr snapToGrid="0" snapToObjects="1">
      <p:cViewPr varScale="1">
        <p:scale>
          <a:sx n="107" d="100"/>
          <a:sy n="107" d="100"/>
        </p:scale>
        <p:origin x="996" y="114"/>
      </p:cViewPr>
      <p:guideLst>
        <p:guide orient="horz" pos="2160"/>
        <p:guide pos="2880"/>
      </p:guideLst>
    </p:cSldViewPr>
  </p:slideViewPr>
  <p:outlineViewPr>
    <p:cViewPr>
      <p:scale>
        <a:sx n="33" d="100"/>
        <a:sy n="33" d="100"/>
      </p:scale>
      <p:origin x="0" y="11712"/>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4E68A0-7863-604F-9A87-A1705557F438}" type="datetimeFigureOut">
              <a:rPr lang="en-US" smtClean="0"/>
              <a:t>9/28/2018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65C064-035B-9E4B-9C22-DD038D1442C5}" type="slidenum">
              <a:rPr lang="en-US" smtClean="0"/>
              <a:t>‹#›</a:t>
            </a:fld>
            <a:endParaRPr lang="en-US"/>
          </a:p>
        </p:txBody>
      </p:sp>
    </p:spTree>
    <p:extLst>
      <p:ext uri="{BB962C8B-B14F-4D97-AF65-F5344CB8AC3E}">
        <p14:creationId xmlns:p14="http://schemas.microsoft.com/office/powerpoint/2010/main" val="391243991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9/28/2018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9/28/2018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9/28/2018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9/28/2018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9/28/2018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9/28/2018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9/28/2018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9/28/2018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9/28/2018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9/28/2018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9/28/2018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9/28/2018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9/28/2018</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779868"/>
          </a:xfrm>
        </p:spPr>
        <p:txBody>
          <a:bodyPr/>
          <a:lstStyle/>
          <a:p>
            <a:r>
              <a:rPr lang="en-US" dirty="0"/>
              <a:t>RCAF Association</a:t>
            </a:r>
            <a:br>
              <a:rPr lang="en-US" dirty="0"/>
            </a:br>
            <a:r>
              <a:rPr lang="en-US" dirty="0"/>
              <a:t>Trust Fund</a:t>
            </a:r>
          </a:p>
        </p:txBody>
      </p:sp>
      <p:sp>
        <p:nvSpPr>
          <p:cNvPr id="7" name="Content Placeholder 6"/>
          <p:cNvSpPr>
            <a:spLocks noGrp="1"/>
          </p:cNvSpPr>
          <p:nvPr>
            <p:ph idx="1"/>
          </p:nvPr>
        </p:nvSpPr>
        <p:spPr/>
        <p:txBody>
          <a:bodyPr/>
          <a:lstStyle/>
          <a:p>
            <a:endParaRPr lang="en-US" dirty="0"/>
          </a:p>
          <a:p>
            <a:pPr marL="0" indent="0">
              <a:buNone/>
            </a:pPr>
            <a:endParaRPr lang="en-US" dirty="0"/>
          </a:p>
        </p:txBody>
      </p:sp>
      <p:pic>
        <p:nvPicPr>
          <p:cNvPr id="8" name="Picture 7"/>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449028" y="1969000"/>
            <a:ext cx="1925930" cy="2534738"/>
          </a:xfrm>
          <a:prstGeom prst="rect">
            <a:avLst/>
          </a:prstGeom>
          <a:noFill/>
          <a:ln>
            <a:noFill/>
          </a:ln>
        </p:spPr>
      </p:pic>
      <p:sp>
        <p:nvSpPr>
          <p:cNvPr id="11" name="Content Placeholder 2"/>
          <p:cNvSpPr txBox="1">
            <a:spLocks/>
          </p:cNvSpPr>
          <p:nvPr/>
        </p:nvSpPr>
        <p:spPr>
          <a:xfrm>
            <a:off x="2018884" y="4893370"/>
            <a:ext cx="4884397" cy="1586170"/>
          </a:xfrm>
          <a:prstGeom prst="rect">
            <a:avLst/>
          </a:prstGeom>
        </p:spPr>
        <p:txBody>
          <a:bodyPr vert="horz" lIns="91440" tIns="45720" rIns="91440" bIns="45720" rtlCol="0">
            <a:normAutofit fontScale="92500"/>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indent="0" algn="ctr">
              <a:buNone/>
            </a:pPr>
            <a:r>
              <a:rPr lang="en-US" sz="1900" dirty="0"/>
              <a:t>October </a:t>
            </a:r>
            <a:r>
              <a:rPr lang="en-US" sz="1900" dirty="0" smtClean="0"/>
              <a:t>13, 2018</a:t>
            </a:r>
            <a:endParaRPr lang="en-US" sz="1900" dirty="0"/>
          </a:p>
          <a:p>
            <a:pPr marL="0" indent="0" algn="ctr">
              <a:buNone/>
            </a:pPr>
            <a:r>
              <a:rPr lang="en-US" sz="1900" b="1" dirty="0"/>
              <a:t> National RCAFA </a:t>
            </a:r>
            <a:r>
              <a:rPr lang="en-US" sz="1900" b="1" dirty="0" smtClean="0"/>
              <a:t>Biennial </a:t>
            </a:r>
            <a:r>
              <a:rPr lang="en-US" sz="1900" b="1" dirty="0"/>
              <a:t>General Meeting</a:t>
            </a:r>
          </a:p>
          <a:p>
            <a:pPr marL="0" indent="0" algn="ctr">
              <a:buNone/>
            </a:pPr>
            <a:r>
              <a:rPr lang="en-US" sz="1900" dirty="0"/>
              <a:t> </a:t>
            </a:r>
            <a:r>
              <a:rPr lang="en-US" sz="1900" dirty="0" smtClean="0"/>
              <a:t>Calgary, Alberta</a:t>
            </a:r>
            <a:endParaRPr lang="en-US" sz="2100" dirty="0"/>
          </a:p>
        </p:txBody>
      </p:sp>
    </p:spTree>
    <p:extLst>
      <p:ext uri="{BB962C8B-B14F-4D97-AF65-F5344CB8AC3E}">
        <p14:creationId xmlns:p14="http://schemas.microsoft.com/office/powerpoint/2010/main" val="33450687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7785" y="80446"/>
            <a:ext cx="6626225" cy="1336956"/>
          </a:xfrm>
        </p:spPr>
        <p:txBody>
          <a:bodyPr/>
          <a:lstStyle/>
          <a:p>
            <a:r>
              <a:rPr lang="en-US" dirty="0" smtClean="0"/>
              <a:t>Non-Designated Funds</a:t>
            </a:r>
            <a:endParaRPr lang="en-US" sz="4000" dirty="0"/>
          </a:p>
        </p:txBody>
      </p:sp>
      <p:sp>
        <p:nvSpPr>
          <p:cNvPr id="3" name="Content Placeholder 2"/>
          <p:cNvSpPr>
            <a:spLocks noGrp="1"/>
          </p:cNvSpPr>
          <p:nvPr>
            <p:ph idx="1"/>
          </p:nvPr>
        </p:nvSpPr>
        <p:spPr>
          <a:xfrm>
            <a:off x="797785" y="2237364"/>
            <a:ext cx="7783433" cy="3953932"/>
          </a:xfrm>
        </p:spPr>
        <p:txBody>
          <a:bodyPr>
            <a:normAutofit/>
          </a:bodyPr>
          <a:lstStyle/>
          <a:p>
            <a:pPr marL="0" indent="0">
              <a:buNone/>
            </a:pPr>
            <a:r>
              <a:rPr lang="en-CA" dirty="0"/>
              <a:t> </a:t>
            </a:r>
            <a:r>
              <a:rPr lang="en-CA" b="1" u="sng" dirty="0" smtClean="0"/>
              <a:t>Start FY 2017/18</a:t>
            </a:r>
            <a:r>
              <a:rPr lang="en-CA" b="1" dirty="0" smtClean="0"/>
              <a:t>:			$36,828.79</a:t>
            </a:r>
          </a:p>
          <a:p>
            <a:pPr marL="0" indent="0">
              <a:buNone/>
            </a:pPr>
            <a:r>
              <a:rPr lang="en-CA" dirty="0" smtClean="0"/>
              <a:t>	NDF Donations Received 	   	  $7,212.80	</a:t>
            </a:r>
          </a:p>
          <a:p>
            <a:pPr marL="0" indent="0">
              <a:buNone/>
            </a:pPr>
            <a:r>
              <a:rPr lang="en-CA" u="sng" dirty="0" smtClean="0"/>
              <a:t>Total:</a:t>
            </a:r>
            <a:r>
              <a:rPr lang="en-CA" dirty="0" smtClean="0"/>
              <a:t>						</a:t>
            </a:r>
            <a:r>
              <a:rPr lang="en-CA" b="1" dirty="0" smtClean="0"/>
              <a:t>$</a:t>
            </a:r>
            <a:r>
              <a:rPr lang="en-CA" b="1" u="sng" dirty="0" smtClean="0"/>
              <a:t>44,041.59</a:t>
            </a:r>
          </a:p>
          <a:p>
            <a:pPr marL="0" indent="0">
              <a:buNone/>
            </a:pPr>
            <a:r>
              <a:rPr lang="en-CA" dirty="0"/>
              <a:t>	 </a:t>
            </a:r>
            <a:r>
              <a:rPr lang="en-CA" dirty="0" smtClean="0"/>
              <a:t>NDF Dispersed			  $8,652.77</a:t>
            </a:r>
          </a:p>
          <a:p>
            <a:pPr marL="0" indent="0">
              <a:buNone/>
            </a:pPr>
            <a:r>
              <a:rPr lang="en-CA" b="1" u="sng" dirty="0" smtClean="0"/>
              <a:t>End FY Balance:</a:t>
            </a:r>
            <a:r>
              <a:rPr lang="en-CA" b="1" dirty="0" smtClean="0"/>
              <a:t>				$35,388.82	</a:t>
            </a:r>
            <a:r>
              <a:rPr lang="en-CA" dirty="0" smtClean="0"/>
              <a:t>				</a:t>
            </a:r>
            <a:endParaRPr lang="en-CA" dirty="0"/>
          </a:p>
          <a:p>
            <a:pPr marL="0" indent="0">
              <a:buNone/>
            </a:pPr>
            <a:endParaRPr lang="en-CA" dirty="0"/>
          </a:p>
          <a:p>
            <a:pPr marL="0" indent="0">
              <a:buNone/>
            </a:pPr>
            <a:endParaRPr lang="en-CA" dirty="0"/>
          </a:p>
          <a:p>
            <a:pPr marL="0" indent="0">
              <a:buNone/>
            </a:pPr>
            <a:endParaRPr lang="en-CA" dirty="0"/>
          </a:p>
          <a:p>
            <a:pPr marL="0" indent="0">
              <a:buNone/>
            </a:pPr>
            <a:endParaRPr lang="en-CA" dirty="0"/>
          </a:p>
        </p:txBody>
      </p:sp>
      <p:pic>
        <p:nvPicPr>
          <p:cNvPr id="6" name="Picture 5"/>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005005" y="107576"/>
            <a:ext cx="776532" cy="1034210"/>
          </a:xfrm>
          <a:prstGeom prst="rect">
            <a:avLst/>
          </a:prstGeom>
          <a:noFill/>
          <a:ln>
            <a:noFill/>
          </a:ln>
        </p:spPr>
      </p:pic>
    </p:spTree>
    <p:extLst>
      <p:ext uri="{BB962C8B-B14F-4D97-AF65-F5344CB8AC3E}">
        <p14:creationId xmlns:p14="http://schemas.microsoft.com/office/powerpoint/2010/main" val="35367210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7785" y="80446"/>
            <a:ext cx="6626225" cy="1336956"/>
          </a:xfrm>
        </p:spPr>
        <p:txBody>
          <a:bodyPr/>
          <a:lstStyle/>
          <a:p>
            <a:r>
              <a:rPr lang="en-US" dirty="0" smtClean="0"/>
              <a:t>Non-Designated Funds</a:t>
            </a:r>
            <a:endParaRPr lang="en-US" sz="4000" dirty="0"/>
          </a:p>
        </p:txBody>
      </p:sp>
      <p:sp>
        <p:nvSpPr>
          <p:cNvPr id="3" name="Content Placeholder 2"/>
          <p:cNvSpPr>
            <a:spLocks noGrp="1"/>
          </p:cNvSpPr>
          <p:nvPr>
            <p:ph idx="1"/>
          </p:nvPr>
        </p:nvSpPr>
        <p:spPr>
          <a:xfrm>
            <a:off x="797785" y="1878811"/>
            <a:ext cx="7783433" cy="3953932"/>
          </a:xfrm>
        </p:spPr>
        <p:txBody>
          <a:bodyPr>
            <a:normAutofit lnSpcReduction="10000"/>
          </a:bodyPr>
          <a:lstStyle/>
          <a:p>
            <a:pPr marL="0" indent="0">
              <a:buNone/>
            </a:pPr>
            <a:r>
              <a:rPr lang="en-CA" dirty="0"/>
              <a:t> </a:t>
            </a:r>
            <a:r>
              <a:rPr lang="en-CA" dirty="0" smtClean="0"/>
              <a:t>Dispersed:				</a:t>
            </a:r>
            <a:endParaRPr lang="en-CA" dirty="0"/>
          </a:p>
          <a:p>
            <a:r>
              <a:rPr lang="en-US" dirty="0" err="1" smtClean="0"/>
              <a:t>Perley</a:t>
            </a:r>
            <a:r>
              <a:rPr lang="en-US" dirty="0" smtClean="0"/>
              <a:t> Rideau Vets Health </a:t>
            </a:r>
            <a:r>
              <a:rPr lang="en-US" dirty="0" smtClean="0"/>
              <a:t>Centre</a:t>
            </a:r>
            <a:r>
              <a:rPr lang="en-US" dirty="0"/>
              <a:t>	</a:t>
            </a:r>
            <a:r>
              <a:rPr lang="en-US" dirty="0" smtClean="0"/>
              <a:t>$1,200.00</a:t>
            </a:r>
            <a:endParaRPr lang="en-US" dirty="0" smtClean="0"/>
          </a:p>
          <a:p>
            <a:r>
              <a:rPr lang="en-US" dirty="0" smtClean="0"/>
              <a:t>111 Wing Centennial of Flight	 </a:t>
            </a:r>
            <a:r>
              <a:rPr lang="en-US" dirty="0" smtClean="0"/>
              <a:t>	$</a:t>
            </a:r>
            <a:r>
              <a:rPr lang="en-US" dirty="0" smtClean="0"/>
              <a:t>1,000.00</a:t>
            </a:r>
          </a:p>
          <a:p>
            <a:r>
              <a:rPr lang="en-US" dirty="0" smtClean="0"/>
              <a:t>427 Escape Map Restoration 	 </a:t>
            </a:r>
            <a:r>
              <a:rPr lang="en-US" dirty="0" smtClean="0"/>
              <a:t>	$</a:t>
            </a:r>
            <a:r>
              <a:rPr lang="en-US" dirty="0" smtClean="0"/>
              <a:t>1,805.27</a:t>
            </a:r>
            <a:endParaRPr lang="en-CA" dirty="0" smtClean="0"/>
          </a:p>
          <a:p>
            <a:r>
              <a:rPr lang="en-US" dirty="0" err="1" smtClean="0"/>
              <a:t>Birchall</a:t>
            </a:r>
            <a:r>
              <a:rPr lang="en-US" dirty="0" smtClean="0"/>
              <a:t> Leadership Dinner Sponsor </a:t>
            </a:r>
            <a:r>
              <a:rPr lang="en-US" dirty="0" smtClean="0"/>
              <a:t>	$</a:t>
            </a:r>
            <a:r>
              <a:rPr lang="en-US" dirty="0" smtClean="0"/>
              <a:t>2,947.50</a:t>
            </a:r>
          </a:p>
          <a:p>
            <a:r>
              <a:rPr lang="en-US" dirty="0" smtClean="0"/>
              <a:t>Reunion of Gladiators			</a:t>
            </a:r>
            <a:r>
              <a:rPr lang="en-US" dirty="0" smtClean="0"/>
              <a:t>$</a:t>
            </a:r>
            <a:r>
              <a:rPr lang="en-US" dirty="0" smtClean="0"/>
              <a:t>1,700.00</a:t>
            </a:r>
          </a:p>
          <a:p>
            <a:r>
              <a:rPr lang="en-US" b="1" dirty="0" smtClean="0"/>
              <a:t>TOTAL					</a:t>
            </a:r>
            <a:r>
              <a:rPr lang="en-US" b="1" dirty="0" smtClean="0"/>
              <a:t>$</a:t>
            </a:r>
            <a:r>
              <a:rPr lang="en-US" b="1" dirty="0" smtClean="0"/>
              <a:t>8,652.77</a:t>
            </a:r>
            <a:endParaRPr lang="en-CA" b="1" dirty="0" smtClean="0"/>
          </a:p>
          <a:p>
            <a:pPr marL="0" indent="0">
              <a:buNone/>
            </a:pPr>
            <a:endParaRPr lang="en-CA" dirty="0"/>
          </a:p>
          <a:p>
            <a:pPr marL="0" indent="0">
              <a:buNone/>
            </a:pPr>
            <a:endParaRPr lang="en-CA" dirty="0"/>
          </a:p>
          <a:p>
            <a:pPr marL="0" indent="0">
              <a:buNone/>
            </a:pPr>
            <a:endParaRPr lang="en-CA" dirty="0"/>
          </a:p>
          <a:p>
            <a:pPr marL="0" indent="0">
              <a:buNone/>
            </a:pPr>
            <a:endParaRPr lang="en-CA" dirty="0"/>
          </a:p>
          <a:p>
            <a:pPr marL="0" indent="0">
              <a:buNone/>
            </a:pPr>
            <a:endParaRPr lang="en-CA" dirty="0"/>
          </a:p>
        </p:txBody>
      </p:sp>
      <p:pic>
        <p:nvPicPr>
          <p:cNvPr id="6" name="Picture 5"/>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005005" y="107576"/>
            <a:ext cx="776532" cy="1034210"/>
          </a:xfrm>
          <a:prstGeom prst="rect">
            <a:avLst/>
          </a:prstGeom>
          <a:noFill/>
          <a:ln>
            <a:noFill/>
          </a:ln>
        </p:spPr>
      </p:pic>
    </p:spTree>
    <p:extLst>
      <p:ext uri="{BB962C8B-B14F-4D97-AF65-F5344CB8AC3E}">
        <p14:creationId xmlns:p14="http://schemas.microsoft.com/office/powerpoint/2010/main" val="11194187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07576"/>
            <a:ext cx="7624005" cy="2432424"/>
          </a:xfrm>
        </p:spPr>
        <p:txBody>
          <a:bodyPr/>
          <a:lstStyle/>
          <a:p>
            <a:r>
              <a:rPr lang="en-US" sz="4000" dirty="0"/>
              <a:t>Financial Report end FY </a:t>
            </a:r>
            <a:r>
              <a:rPr lang="en-US" sz="4000" dirty="0" smtClean="0"/>
              <a:t>2018</a:t>
            </a:r>
            <a:r>
              <a:rPr lang="en-US" sz="4000" dirty="0"/>
              <a:t/>
            </a:r>
            <a:br>
              <a:rPr lang="en-US" sz="4000" dirty="0"/>
            </a:br>
            <a:r>
              <a:rPr lang="en-US" sz="4000" dirty="0"/>
              <a:t/>
            </a:r>
            <a:br>
              <a:rPr lang="en-US" sz="4000" dirty="0"/>
            </a:br>
            <a:r>
              <a:rPr lang="en-US" sz="4000" dirty="0" smtClean="0"/>
              <a:t>Trust Fund </a:t>
            </a:r>
            <a:r>
              <a:rPr lang="en-US" sz="4000" u="sng" dirty="0" smtClean="0"/>
              <a:t>Assets</a:t>
            </a:r>
            <a:endParaRPr lang="en-US" sz="4000" u="sng" strike="sngStrike" dirty="0"/>
          </a:p>
        </p:txBody>
      </p:sp>
      <p:sp>
        <p:nvSpPr>
          <p:cNvPr id="3" name="Content Placeholder 2"/>
          <p:cNvSpPr>
            <a:spLocks noGrp="1"/>
          </p:cNvSpPr>
          <p:nvPr>
            <p:ph idx="1"/>
          </p:nvPr>
        </p:nvSpPr>
        <p:spPr>
          <a:xfrm>
            <a:off x="549275" y="2980267"/>
            <a:ext cx="8042276" cy="3268133"/>
          </a:xfrm>
        </p:spPr>
        <p:txBody>
          <a:bodyPr>
            <a:normAutofit fontScale="92500" lnSpcReduction="10000"/>
          </a:bodyPr>
          <a:lstStyle/>
          <a:p>
            <a:r>
              <a:rPr lang="en-US" dirty="0"/>
              <a:t>End FY cash balance </a:t>
            </a:r>
            <a:r>
              <a:rPr lang="en-US" dirty="0" smtClean="0"/>
              <a:t>Cash </a:t>
            </a:r>
            <a:r>
              <a:rPr lang="en-US" dirty="0"/>
              <a:t>Balance </a:t>
            </a:r>
            <a:r>
              <a:rPr lang="en-US" dirty="0" smtClean="0"/>
              <a:t> </a:t>
            </a:r>
            <a:r>
              <a:rPr lang="en-US" dirty="0" smtClean="0"/>
              <a:t>	$</a:t>
            </a:r>
            <a:r>
              <a:rPr lang="en-US" dirty="0" smtClean="0"/>
              <a:t>58,024.30 </a:t>
            </a:r>
          </a:p>
          <a:p>
            <a:r>
              <a:rPr lang="en-US" dirty="0" smtClean="0"/>
              <a:t>Investments </a:t>
            </a:r>
            <a:r>
              <a:rPr lang="en-US" dirty="0"/>
              <a:t>Manulife Securities </a:t>
            </a:r>
            <a:r>
              <a:rPr lang="en-US" dirty="0" smtClean="0"/>
              <a:t>     </a:t>
            </a:r>
            <a:r>
              <a:rPr lang="en-US" dirty="0" smtClean="0"/>
              <a:t>	$</a:t>
            </a:r>
            <a:r>
              <a:rPr lang="en-US" dirty="0" smtClean="0"/>
              <a:t>23,975.09</a:t>
            </a:r>
          </a:p>
          <a:p>
            <a:r>
              <a:rPr lang="en-US" dirty="0" smtClean="0"/>
              <a:t>Due from AFAC				</a:t>
            </a:r>
            <a:r>
              <a:rPr lang="en-US" dirty="0" smtClean="0"/>
              <a:t>$</a:t>
            </a:r>
            <a:r>
              <a:rPr lang="en-US" dirty="0" smtClean="0"/>
              <a:t>853.46</a:t>
            </a:r>
          </a:p>
          <a:p>
            <a:r>
              <a:rPr lang="en-US" dirty="0" smtClean="0"/>
              <a:t>Other Non-current Asset			</a:t>
            </a:r>
            <a:r>
              <a:rPr lang="en-US" dirty="0" smtClean="0"/>
              <a:t>$</a:t>
            </a:r>
            <a:r>
              <a:rPr lang="en-US" dirty="0" smtClean="0"/>
              <a:t>202.50</a:t>
            </a:r>
          </a:p>
          <a:p>
            <a:endParaRPr lang="en-US" b="1" u="sng" dirty="0">
              <a:solidFill>
                <a:srgbClr val="0000FF"/>
              </a:solidFill>
            </a:endParaRPr>
          </a:p>
          <a:p>
            <a:r>
              <a:rPr lang="en-US" b="1" dirty="0" smtClean="0">
                <a:solidFill>
                  <a:srgbClr val="0000FF"/>
                </a:solidFill>
              </a:rPr>
              <a:t>Total </a:t>
            </a:r>
            <a:r>
              <a:rPr lang="en-US" b="1" dirty="0">
                <a:solidFill>
                  <a:srgbClr val="0000FF"/>
                </a:solidFill>
              </a:rPr>
              <a:t>Assets:			      </a:t>
            </a:r>
            <a:r>
              <a:rPr lang="en-US" b="1" dirty="0" smtClean="0">
                <a:solidFill>
                  <a:srgbClr val="0000FF"/>
                </a:solidFill>
              </a:rPr>
              <a:t> </a:t>
            </a:r>
            <a:r>
              <a:rPr lang="en-US" b="1" dirty="0" smtClean="0">
                <a:solidFill>
                  <a:srgbClr val="0000FF"/>
                </a:solidFill>
              </a:rPr>
              <a:t>	</a:t>
            </a:r>
            <a:r>
              <a:rPr lang="en-US" b="1" u="sng" dirty="0" smtClean="0">
                <a:solidFill>
                  <a:srgbClr val="0000FF"/>
                </a:solidFill>
              </a:rPr>
              <a:t>$</a:t>
            </a:r>
            <a:r>
              <a:rPr lang="en-US" b="1" u="sng" dirty="0" smtClean="0">
                <a:solidFill>
                  <a:srgbClr val="0000FF"/>
                </a:solidFill>
              </a:rPr>
              <a:t>82,853.45</a:t>
            </a:r>
            <a:endParaRPr lang="en-US" b="1" u="sng" dirty="0">
              <a:solidFill>
                <a:srgbClr val="0000FF"/>
              </a:solidFill>
            </a:endParaRPr>
          </a:p>
        </p:txBody>
      </p:sp>
      <p:pic>
        <p:nvPicPr>
          <p:cNvPr id="6" name="Picture 5"/>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005005" y="107576"/>
            <a:ext cx="776532" cy="1034210"/>
          </a:xfrm>
          <a:prstGeom prst="rect">
            <a:avLst/>
          </a:prstGeom>
          <a:noFill/>
          <a:ln>
            <a:noFill/>
          </a:ln>
        </p:spPr>
      </p:pic>
    </p:spTree>
    <p:extLst>
      <p:ext uri="{BB962C8B-B14F-4D97-AF65-F5344CB8AC3E}">
        <p14:creationId xmlns:p14="http://schemas.microsoft.com/office/powerpoint/2010/main" val="8357752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07576"/>
            <a:ext cx="7624005" cy="1259954"/>
          </a:xfrm>
        </p:spPr>
        <p:txBody>
          <a:bodyPr/>
          <a:lstStyle/>
          <a:p>
            <a:r>
              <a:rPr lang="en-US" sz="4000" dirty="0"/>
              <a:t>Financial Report end FY </a:t>
            </a:r>
            <a:r>
              <a:rPr lang="en-US" sz="4000" dirty="0" smtClean="0"/>
              <a:t>2018</a:t>
            </a:r>
            <a:r>
              <a:rPr lang="en-US" sz="4000" dirty="0"/>
              <a:t/>
            </a:r>
            <a:br>
              <a:rPr lang="en-US" sz="4000" dirty="0"/>
            </a:br>
            <a:r>
              <a:rPr lang="en-US" sz="4000" u="sng" dirty="0"/>
              <a:t>Liabilities</a:t>
            </a:r>
            <a:endParaRPr lang="en-US" sz="4000" u="sng" strike="sngStrike" dirty="0"/>
          </a:p>
        </p:txBody>
      </p:sp>
      <p:sp>
        <p:nvSpPr>
          <p:cNvPr id="3" name="Content Placeholder 2"/>
          <p:cNvSpPr>
            <a:spLocks noGrp="1"/>
          </p:cNvSpPr>
          <p:nvPr>
            <p:ph idx="1"/>
          </p:nvPr>
        </p:nvSpPr>
        <p:spPr>
          <a:xfrm>
            <a:off x="549275" y="1589244"/>
            <a:ext cx="8042276" cy="4753870"/>
          </a:xfrm>
        </p:spPr>
        <p:txBody>
          <a:bodyPr>
            <a:normAutofit fontScale="92500"/>
          </a:bodyPr>
          <a:lstStyle/>
          <a:p>
            <a:r>
              <a:rPr lang="en-US" dirty="0"/>
              <a:t>Typhoon </a:t>
            </a:r>
            <a:r>
              <a:rPr lang="en-US" dirty="0" smtClean="0"/>
              <a:t>Memorial</a:t>
            </a:r>
            <a:r>
              <a:rPr lang="en-US" dirty="0"/>
              <a:t>		</a:t>
            </a:r>
            <a:r>
              <a:rPr lang="en-US" dirty="0" smtClean="0"/>
              <a:t>	 </a:t>
            </a:r>
            <a:r>
              <a:rPr lang="en-US" dirty="0" smtClean="0"/>
              <a:t>	 	$</a:t>
            </a:r>
            <a:r>
              <a:rPr lang="en-US" dirty="0"/>
              <a:t>8,100.00</a:t>
            </a:r>
          </a:p>
          <a:p>
            <a:r>
              <a:rPr lang="en-US" dirty="0" smtClean="0"/>
              <a:t>Bomber Command Memorial</a:t>
            </a:r>
            <a:r>
              <a:rPr lang="en-US" dirty="0"/>
              <a:t>		  </a:t>
            </a:r>
            <a:r>
              <a:rPr lang="en-US" dirty="0" smtClean="0"/>
              <a:t>	$</a:t>
            </a:r>
            <a:r>
              <a:rPr lang="en-US" dirty="0" smtClean="0"/>
              <a:t>3,680.37</a:t>
            </a:r>
          </a:p>
          <a:p>
            <a:r>
              <a:rPr lang="en-US" dirty="0" smtClean="0"/>
              <a:t>RCAF Association Ambassador		  </a:t>
            </a:r>
            <a:r>
              <a:rPr lang="en-US" dirty="0" smtClean="0"/>
              <a:t>	$1,239.70</a:t>
            </a:r>
            <a:endParaRPr lang="en-US" dirty="0" smtClean="0"/>
          </a:p>
          <a:p>
            <a:r>
              <a:rPr lang="en-US" dirty="0" smtClean="0"/>
              <a:t>410 Wing				            </a:t>
            </a:r>
            <a:r>
              <a:rPr lang="en-US" dirty="0" smtClean="0"/>
              <a:t>	$</a:t>
            </a:r>
            <a:r>
              <a:rPr lang="en-US" dirty="0" smtClean="0"/>
              <a:t>5,788.00</a:t>
            </a:r>
          </a:p>
          <a:p>
            <a:r>
              <a:rPr lang="en-US" dirty="0" smtClean="0"/>
              <a:t>801 Wing Battle of Britain		     </a:t>
            </a:r>
            <a:r>
              <a:rPr lang="en-US" dirty="0" smtClean="0"/>
              <a:t>		$</a:t>
            </a:r>
            <a:r>
              <a:rPr lang="en-US" dirty="0" smtClean="0"/>
              <a:t>100.00</a:t>
            </a:r>
            <a:endParaRPr lang="en-US" dirty="0"/>
          </a:p>
          <a:p>
            <a:r>
              <a:rPr lang="en-US" dirty="0" smtClean="0"/>
              <a:t>427 </a:t>
            </a:r>
            <a:r>
              <a:rPr lang="en-US" dirty="0" err="1" smtClean="0"/>
              <a:t>Sqn</a:t>
            </a:r>
            <a:r>
              <a:rPr lang="en-US" dirty="0" smtClean="0"/>
              <a:t> Association</a:t>
            </a:r>
            <a:r>
              <a:rPr lang="en-US" dirty="0"/>
              <a:t>		</a:t>
            </a:r>
            <a:r>
              <a:rPr lang="en-US" dirty="0" smtClean="0"/>
              <a:t>                    </a:t>
            </a:r>
            <a:r>
              <a:rPr lang="en-US" dirty="0" smtClean="0"/>
              <a:t>	$</a:t>
            </a:r>
            <a:r>
              <a:rPr lang="en-US" dirty="0" smtClean="0"/>
              <a:t>4.80</a:t>
            </a:r>
            <a:endParaRPr lang="en-US" dirty="0"/>
          </a:p>
          <a:p>
            <a:r>
              <a:rPr lang="en-US" dirty="0"/>
              <a:t>408 Squadron </a:t>
            </a:r>
            <a:r>
              <a:rPr lang="en-US" dirty="0" smtClean="0"/>
              <a:t>Association</a:t>
            </a:r>
            <a:r>
              <a:rPr lang="en-US" dirty="0"/>
              <a:t>	</a:t>
            </a:r>
            <a:r>
              <a:rPr lang="en-US" dirty="0" smtClean="0"/>
              <a:t>                  </a:t>
            </a:r>
            <a:r>
              <a:rPr lang="en-US" dirty="0" smtClean="0"/>
              <a:t>		$</a:t>
            </a:r>
            <a:r>
              <a:rPr lang="en-US" dirty="0" smtClean="0"/>
              <a:t>96.00</a:t>
            </a:r>
          </a:p>
          <a:p>
            <a:endParaRPr lang="en-US" dirty="0"/>
          </a:p>
        </p:txBody>
      </p:sp>
      <p:pic>
        <p:nvPicPr>
          <p:cNvPr id="6" name="Picture 5"/>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005005" y="107576"/>
            <a:ext cx="776532" cy="1034210"/>
          </a:xfrm>
          <a:prstGeom prst="rect">
            <a:avLst/>
          </a:prstGeom>
          <a:noFill/>
          <a:ln>
            <a:noFill/>
          </a:ln>
        </p:spPr>
      </p:pic>
    </p:spTree>
    <p:extLst>
      <p:ext uri="{BB962C8B-B14F-4D97-AF65-F5344CB8AC3E}">
        <p14:creationId xmlns:p14="http://schemas.microsoft.com/office/powerpoint/2010/main" val="35435292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07576"/>
            <a:ext cx="7624005" cy="1259954"/>
          </a:xfrm>
        </p:spPr>
        <p:txBody>
          <a:bodyPr/>
          <a:lstStyle/>
          <a:p>
            <a:r>
              <a:rPr lang="en-US" sz="4000" dirty="0"/>
              <a:t>Financial Report end FY </a:t>
            </a:r>
            <a:r>
              <a:rPr lang="en-US" sz="4000" dirty="0" smtClean="0"/>
              <a:t>2018</a:t>
            </a:r>
            <a:r>
              <a:rPr lang="en-US" sz="4000" dirty="0"/>
              <a:t/>
            </a:r>
            <a:br>
              <a:rPr lang="en-US" sz="4000" dirty="0"/>
            </a:br>
            <a:r>
              <a:rPr lang="en-US" sz="4000" u="sng" dirty="0" smtClean="0"/>
              <a:t>Liabilities (Cont’d)</a:t>
            </a:r>
            <a:endParaRPr lang="en-US" sz="4000" u="sng" strike="sngStrike" dirty="0"/>
          </a:p>
        </p:txBody>
      </p:sp>
      <p:sp>
        <p:nvSpPr>
          <p:cNvPr id="3" name="Content Placeholder 2"/>
          <p:cNvSpPr>
            <a:spLocks noGrp="1"/>
          </p:cNvSpPr>
          <p:nvPr>
            <p:ph idx="1"/>
          </p:nvPr>
        </p:nvSpPr>
        <p:spPr>
          <a:xfrm>
            <a:off x="549275" y="1367530"/>
            <a:ext cx="8042276" cy="4753870"/>
          </a:xfrm>
        </p:spPr>
        <p:txBody>
          <a:bodyPr>
            <a:normAutofit fontScale="92500" lnSpcReduction="20000"/>
          </a:bodyPr>
          <a:lstStyle/>
          <a:p>
            <a:pPr marL="0" indent="0">
              <a:buNone/>
            </a:pPr>
            <a:endParaRPr lang="en-US" dirty="0" smtClean="0"/>
          </a:p>
          <a:p>
            <a:r>
              <a:rPr lang="en-US" dirty="0" smtClean="0"/>
              <a:t>Chris Hadfield Painting 		$1,958.00</a:t>
            </a:r>
            <a:endParaRPr lang="en-US" dirty="0"/>
          </a:p>
          <a:p>
            <a:r>
              <a:rPr lang="en-US" dirty="0" smtClean="0"/>
              <a:t>Accrued Audit Fee  		$3,300.00</a:t>
            </a:r>
          </a:p>
          <a:p>
            <a:r>
              <a:rPr lang="en-US" dirty="0" smtClean="0"/>
              <a:t>Accounts Payable     		   $</a:t>
            </a:r>
            <a:r>
              <a:rPr lang="en-US" dirty="0"/>
              <a:t>110.00</a:t>
            </a:r>
            <a:endParaRPr lang="en-US" dirty="0" smtClean="0"/>
          </a:p>
          <a:p>
            <a:r>
              <a:rPr lang="en-US" dirty="0" smtClean="0"/>
              <a:t>Benevolence Fund		</a:t>
            </a:r>
            <a:r>
              <a:rPr lang="en-US" dirty="0" smtClean="0"/>
              <a:t>	$</a:t>
            </a:r>
            <a:r>
              <a:rPr lang="en-US" dirty="0" smtClean="0"/>
              <a:t>1,920.00</a:t>
            </a:r>
          </a:p>
          <a:p>
            <a:r>
              <a:rPr lang="en-US" dirty="0" err="1" smtClean="0"/>
              <a:t>Vimy</a:t>
            </a:r>
            <a:r>
              <a:rPr lang="en-US" dirty="0" smtClean="0"/>
              <a:t> Flight				     $50.00</a:t>
            </a:r>
            <a:endParaRPr lang="en-US" dirty="0"/>
          </a:p>
          <a:p>
            <a:r>
              <a:rPr lang="en-US" dirty="0"/>
              <a:t>Air Cadet Fundraising	</a:t>
            </a:r>
            <a:r>
              <a:rPr lang="en-US" dirty="0" smtClean="0"/>
              <a:t>	$9,702.59</a:t>
            </a:r>
          </a:p>
          <a:p>
            <a:r>
              <a:rPr lang="en-US" dirty="0" smtClean="0"/>
              <a:t>Air </a:t>
            </a:r>
            <a:r>
              <a:rPr lang="en-US" dirty="0"/>
              <a:t>Cadet Medals		</a:t>
            </a:r>
            <a:r>
              <a:rPr lang="en-US" dirty="0" smtClean="0"/>
              <a:t>	</a:t>
            </a:r>
            <a:r>
              <a:rPr lang="en-US" u="sng" dirty="0" smtClean="0"/>
              <a:t>$</a:t>
            </a:r>
            <a:r>
              <a:rPr lang="en-US" u="sng" dirty="0"/>
              <a:t>5,881.25</a:t>
            </a:r>
          </a:p>
          <a:p>
            <a:r>
              <a:rPr lang="en-US" b="1" dirty="0">
                <a:solidFill>
                  <a:srgbClr val="FF0000"/>
                </a:solidFill>
              </a:rPr>
              <a:t>TOTAL Liabilities	          </a:t>
            </a:r>
            <a:r>
              <a:rPr lang="en-US" b="1" dirty="0" smtClean="0">
                <a:solidFill>
                  <a:srgbClr val="FF0000"/>
                </a:solidFill>
              </a:rPr>
              <a:t>		$40,770.71</a:t>
            </a:r>
            <a:endParaRPr lang="en-US" b="1" dirty="0">
              <a:solidFill>
                <a:srgbClr val="FF0000"/>
              </a:solidFill>
            </a:endParaRPr>
          </a:p>
          <a:p>
            <a:endParaRPr lang="en-US" dirty="0"/>
          </a:p>
        </p:txBody>
      </p:sp>
      <p:pic>
        <p:nvPicPr>
          <p:cNvPr id="6" name="Picture 5"/>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005005" y="107576"/>
            <a:ext cx="776532" cy="1034210"/>
          </a:xfrm>
          <a:prstGeom prst="rect">
            <a:avLst/>
          </a:prstGeom>
          <a:noFill/>
          <a:ln>
            <a:noFill/>
          </a:ln>
        </p:spPr>
      </p:pic>
    </p:spTree>
    <p:extLst>
      <p:ext uri="{BB962C8B-B14F-4D97-AF65-F5344CB8AC3E}">
        <p14:creationId xmlns:p14="http://schemas.microsoft.com/office/powerpoint/2010/main" val="15461282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07576"/>
            <a:ext cx="7624005" cy="1764638"/>
          </a:xfrm>
        </p:spPr>
        <p:txBody>
          <a:bodyPr/>
          <a:lstStyle/>
          <a:p>
            <a:r>
              <a:rPr lang="en-US" sz="4000" dirty="0"/>
              <a:t>Financial Report end FY </a:t>
            </a:r>
            <a:r>
              <a:rPr lang="en-US" sz="4000" dirty="0" smtClean="0"/>
              <a:t>2018</a:t>
            </a:r>
            <a:r>
              <a:rPr lang="en-US" sz="4000" dirty="0"/>
              <a:t/>
            </a:r>
            <a:br>
              <a:rPr lang="en-US" sz="4000" dirty="0"/>
            </a:br>
            <a:r>
              <a:rPr lang="en-US" sz="4000" dirty="0" smtClean="0"/>
              <a:t>Trust Fund </a:t>
            </a:r>
            <a:r>
              <a:rPr lang="en-US" sz="4000" u="sng" dirty="0" smtClean="0"/>
              <a:t>Equity</a:t>
            </a:r>
            <a:endParaRPr lang="en-US" sz="4000" u="sng" strike="sngStrike" dirty="0"/>
          </a:p>
        </p:txBody>
      </p:sp>
      <p:sp>
        <p:nvSpPr>
          <p:cNvPr id="3" name="Content Placeholder 2"/>
          <p:cNvSpPr>
            <a:spLocks noGrp="1"/>
          </p:cNvSpPr>
          <p:nvPr>
            <p:ph idx="1"/>
          </p:nvPr>
        </p:nvSpPr>
        <p:spPr>
          <a:xfrm>
            <a:off x="549275" y="2051295"/>
            <a:ext cx="8232262" cy="4070105"/>
          </a:xfrm>
        </p:spPr>
        <p:txBody>
          <a:bodyPr>
            <a:normAutofit/>
          </a:bodyPr>
          <a:lstStyle/>
          <a:p>
            <a:r>
              <a:rPr lang="en-US" dirty="0"/>
              <a:t>Balance beginning of </a:t>
            </a:r>
            <a:r>
              <a:rPr lang="en-US" dirty="0" smtClean="0"/>
              <a:t>FY2018		</a:t>
            </a:r>
            <a:r>
              <a:rPr lang="en-US" dirty="0" smtClean="0">
                <a:solidFill>
                  <a:srgbClr val="0000FF"/>
                </a:solidFill>
              </a:rPr>
              <a:t>$</a:t>
            </a:r>
            <a:r>
              <a:rPr lang="en-US" dirty="0" smtClean="0">
                <a:solidFill>
                  <a:srgbClr val="0000FF"/>
                </a:solidFill>
              </a:rPr>
              <a:t>92,781.72</a:t>
            </a:r>
            <a:endParaRPr lang="en-US" dirty="0">
              <a:solidFill>
                <a:srgbClr val="0000FF"/>
              </a:solidFill>
            </a:endParaRPr>
          </a:p>
          <a:p>
            <a:r>
              <a:rPr lang="en-US" dirty="0"/>
              <a:t>Receipts                                              </a:t>
            </a:r>
            <a:r>
              <a:rPr lang="en-US" dirty="0" smtClean="0"/>
              <a:t>	</a:t>
            </a:r>
            <a:r>
              <a:rPr lang="en-US" dirty="0" smtClean="0">
                <a:solidFill>
                  <a:srgbClr val="0000FF"/>
                </a:solidFill>
              </a:rPr>
              <a:t>$</a:t>
            </a:r>
            <a:r>
              <a:rPr lang="en-US" dirty="0" smtClean="0">
                <a:solidFill>
                  <a:srgbClr val="0000FF"/>
                </a:solidFill>
              </a:rPr>
              <a:t>107,262.59</a:t>
            </a:r>
            <a:endParaRPr lang="en-US" dirty="0">
              <a:solidFill>
                <a:srgbClr val="0000FF"/>
              </a:solidFill>
            </a:endParaRPr>
          </a:p>
          <a:p>
            <a:r>
              <a:rPr lang="en-US" dirty="0"/>
              <a:t>Disbursements				</a:t>
            </a:r>
            <a:r>
              <a:rPr lang="en-US" u="sng" dirty="0" smtClean="0">
                <a:solidFill>
                  <a:srgbClr val="FF0000"/>
                </a:solidFill>
              </a:rPr>
              <a:t>$</a:t>
            </a:r>
            <a:r>
              <a:rPr lang="en-US" u="sng" dirty="0" smtClean="0">
                <a:solidFill>
                  <a:srgbClr val="FF0000"/>
                </a:solidFill>
              </a:rPr>
              <a:t>117,190.96</a:t>
            </a:r>
            <a:endParaRPr lang="en-US" u="sng" dirty="0">
              <a:solidFill>
                <a:srgbClr val="FF0000"/>
              </a:solidFill>
            </a:endParaRPr>
          </a:p>
          <a:p>
            <a:r>
              <a:rPr lang="en-US" b="1" dirty="0">
                <a:solidFill>
                  <a:srgbClr val="0000FF"/>
                </a:solidFill>
              </a:rPr>
              <a:t>Total Liability &amp; investments:   	</a:t>
            </a:r>
            <a:r>
              <a:rPr lang="en-US" b="1" dirty="0" smtClean="0">
                <a:solidFill>
                  <a:srgbClr val="0000FF"/>
                </a:solidFill>
              </a:rPr>
              <a:t>$</a:t>
            </a:r>
            <a:r>
              <a:rPr lang="en-US" b="1" dirty="0" smtClean="0">
                <a:solidFill>
                  <a:srgbClr val="0000FF"/>
                </a:solidFill>
              </a:rPr>
              <a:t>82,853.35</a:t>
            </a:r>
            <a:endParaRPr lang="en-US" b="1" dirty="0">
              <a:solidFill>
                <a:srgbClr val="0000FF"/>
              </a:solidFill>
            </a:endParaRPr>
          </a:p>
          <a:p>
            <a:endParaRPr lang="en-US" b="1" dirty="0">
              <a:solidFill>
                <a:srgbClr val="0000FF"/>
              </a:solidFill>
            </a:endParaRPr>
          </a:p>
          <a:p>
            <a:r>
              <a:rPr lang="en-US" dirty="0">
                <a:solidFill>
                  <a:srgbClr val="0000FF"/>
                </a:solidFill>
              </a:rPr>
              <a:t>* </a:t>
            </a:r>
            <a:r>
              <a:rPr lang="en-US" dirty="0" smtClean="0">
                <a:solidFill>
                  <a:srgbClr val="0000FF"/>
                </a:solidFill>
              </a:rPr>
              <a:t>Funds for </a:t>
            </a:r>
            <a:r>
              <a:rPr lang="en-US" dirty="0">
                <a:solidFill>
                  <a:srgbClr val="0000FF"/>
                </a:solidFill>
              </a:rPr>
              <a:t>discretionary (non-designated) grants </a:t>
            </a:r>
            <a:r>
              <a:rPr lang="en-US" dirty="0" smtClean="0">
                <a:solidFill>
                  <a:srgbClr val="0000FF"/>
                </a:solidFill>
              </a:rPr>
              <a:t>are </a:t>
            </a:r>
            <a:r>
              <a:rPr lang="en-US" b="1" dirty="0">
                <a:solidFill>
                  <a:srgbClr val="0000FF"/>
                </a:solidFill>
              </a:rPr>
              <a:t>$</a:t>
            </a:r>
            <a:r>
              <a:rPr lang="en-US" b="1" dirty="0" smtClean="0">
                <a:solidFill>
                  <a:srgbClr val="0000FF"/>
                </a:solidFill>
              </a:rPr>
              <a:t>15,259.59, about $1.1K over past 3-year average</a:t>
            </a:r>
            <a:endParaRPr lang="en-US" dirty="0">
              <a:solidFill>
                <a:srgbClr val="0000FF"/>
              </a:solidFill>
            </a:endParaRPr>
          </a:p>
          <a:p>
            <a:endParaRPr lang="en-US" b="1" dirty="0">
              <a:solidFill>
                <a:srgbClr val="0000FF"/>
              </a:solidFill>
            </a:endParaRPr>
          </a:p>
        </p:txBody>
      </p:sp>
      <p:pic>
        <p:nvPicPr>
          <p:cNvPr id="6" name="Picture 5"/>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005005" y="107576"/>
            <a:ext cx="776532" cy="1034210"/>
          </a:xfrm>
          <a:prstGeom prst="rect">
            <a:avLst/>
          </a:prstGeom>
          <a:noFill/>
          <a:ln>
            <a:noFill/>
          </a:ln>
        </p:spPr>
      </p:pic>
    </p:spTree>
    <p:extLst>
      <p:ext uri="{BB962C8B-B14F-4D97-AF65-F5344CB8AC3E}">
        <p14:creationId xmlns:p14="http://schemas.microsoft.com/office/powerpoint/2010/main" val="24431889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568824"/>
          </a:xfrm>
        </p:spPr>
        <p:txBody>
          <a:bodyPr/>
          <a:lstStyle/>
          <a:p>
            <a:r>
              <a:rPr lang="en-US" dirty="0"/>
              <a:t>Reminder</a:t>
            </a:r>
          </a:p>
        </p:txBody>
      </p:sp>
      <p:sp>
        <p:nvSpPr>
          <p:cNvPr id="3" name="Content Placeholder 2"/>
          <p:cNvSpPr>
            <a:spLocks noGrp="1"/>
          </p:cNvSpPr>
          <p:nvPr>
            <p:ph idx="1"/>
          </p:nvPr>
        </p:nvSpPr>
        <p:spPr>
          <a:xfrm>
            <a:off x="393700" y="2552700"/>
            <a:ext cx="8750299" cy="3441700"/>
          </a:xfrm>
        </p:spPr>
        <p:txBody>
          <a:bodyPr>
            <a:normAutofit/>
          </a:bodyPr>
          <a:lstStyle/>
          <a:p>
            <a:pPr marL="0" indent="0">
              <a:buNone/>
            </a:pPr>
            <a:r>
              <a:rPr lang="en-US" b="1" dirty="0"/>
              <a:t>Funds enable support, assistance &amp; promotion of:</a:t>
            </a:r>
          </a:p>
          <a:p>
            <a:pPr marL="0" indent="0">
              <a:buNone/>
            </a:pPr>
            <a:endParaRPr lang="en-US" dirty="0"/>
          </a:p>
          <a:p>
            <a:r>
              <a:rPr lang="en-US" dirty="0"/>
              <a:t> Young Canadians, especially Air Cadets </a:t>
            </a:r>
          </a:p>
          <a:p>
            <a:r>
              <a:rPr lang="en-US" dirty="0"/>
              <a:t> Canadian Aviation &amp; Canadian Aviation History projects </a:t>
            </a:r>
          </a:p>
          <a:p>
            <a:r>
              <a:rPr lang="en-US" b="1" dirty="0">
                <a:solidFill>
                  <a:srgbClr val="0000FF"/>
                </a:solidFill>
              </a:rPr>
              <a:t> </a:t>
            </a:r>
            <a:r>
              <a:rPr lang="en-US" dirty="0">
                <a:solidFill>
                  <a:schemeClr val="tx1"/>
                </a:solidFill>
              </a:rPr>
              <a:t>Last but not least: </a:t>
            </a:r>
            <a:r>
              <a:rPr lang="en-US" dirty="0">
                <a:solidFill>
                  <a:srgbClr val="0000FF"/>
                </a:solidFill>
              </a:rPr>
              <a:t>RCAF Association </a:t>
            </a:r>
            <a:r>
              <a:rPr lang="en-US" u="sng" dirty="0">
                <a:solidFill>
                  <a:srgbClr val="0000FF"/>
                </a:solidFill>
              </a:rPr>
              <a:t>WINGS</a:t>
            </a:r>
          </a:p>
          <a:p>
            <a:pPr marL="0" indent="0">
              <a:buNone/>
            </a:pPr>
            <a:endParaRPr lang="en-US" dirty="0"/>
          </a:p>
        </p:txBody>
      </p:sp>
      <p:pic>
        <p:nvPicPr>
          <p:cNvPr id="5" name="Picture 4"/>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005005" y="107576"/>
            <a:ext cx="776532" cy="1034210"/>
          </a:xfrm>
          <a:prstGeom prst="rect">
            <a:avLst/>
          </a:prstGeom>
          <a:noFill/>
          <a:ln>
            <a:noFill/>
          </a:ln>
        </p:spPr>
      </p:pic>
    </p:spTree>
    <p:extLst>
      <p:ext uri="{BB962C8B-B14F-4D97-AF65-F5344CB8AC3E}">
        <p14:creationId xmlns:p14="http://schemas.microsoft.com/office/powerpoint/2010/main" val="10165733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901791"/>
          </a:xfrm>
        </p:spPr>
        <p:txBody>
          <a:bodyPr/>
          <a:lstStyle/>
          <a:p>
            <a:r>
              <a:rPr lang="en-US" dirty="0"/>
              <a:t>For Clarity</a:t>
            </a:r>
          </a:p>
        </p:txBody>
      </p:sp>
      <p:sp>
        <p:nvSpPr>
          <p:cNvPr id="3" name="Content Placeholder 2"/>
          <p:cNvSpPr>
            <a:spLocks noGrp="1"/>
          </p:cNvSpPr>
          <p:nvPr>
            <p:ph idx="1"/>
          </p:nvPr>
        </p:nvSpPr>
        <p:spPr>
          <a:xfrm>
            <a:off x="179096" y="1751182"/>
            <a:ext cx="8808196" cy="4825985"/>
          </a:xfrm>
        </p:spPr>
        <p:txBody>
          <a:bodyPr>
            <a:normAutofit/>
          </a:bodyPr>
          <a:lstStyle/>
          <a:p>
            <a:r>
              <a:rPr lang="en-US" dirty="0" smtClean="0"/>
              <a:t>Donated funds are either designated or non-designated.</a:t>
            </a:r>
          </a:p>
          <a:p>
            <a:r>
              <a:rPr lang="en-US" dirty="0" smtClean="0"/>
              <a:t>The designated funds go to the specified organization or that the donor names (designates)</a:t>
            </a:r>
          </a:p>
          <a:p>
            <a:r>
              <a:rPr lang="en-US" dirty="0" smtClean="0"/>
              <a:t>If the donation is received without a target receiver, then the Trustees have funds to disperse in response to requests for help.</a:t>
            </a:r>
          </a:p>
          <a:p>
            <a:r>
              <a:rPr lang="en-US" dirty="0" smtClean="0"/>
              <a:t>With zero Non-designated funds, the handling of donations would be a cut and dried administrative function.</a:t>
            </a:r>
            <a:endParaRPr lang="en-US" dirty="0"/>
          </a:p>
          <a:p>
            <a:endParaRPr lang="en-US" dirty="0"/>
          </a:p>
          <a:p>
            <a:endParaRPr lang="en-US" dirty="0"/>
          </a:p>
        </p:txBody>
      </p:sp>
      <p:pic>
        <p:nvPicPr>
          <p:cNvPr id="7" name="Picture 6"/>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005005" y="107576"/>
            <a:ext cx="776532" cy="1034210"/>
          </a:xfrm>
          <a:prstGeom prst="rect">
            <a:avLst/>
          </a:prstGeom>
          <a:noFill/>
          <a:ln>
            <a:noFill/>
          </a:ln>
        </p:spPr>
      </p:pic>
    </p:spTree>
    <p:extLst>
      <p:ext uri="{BB962C8B-B14F-4D97-AF65-F5344CB8AC3E}">
        <p14:creationId xmlns:p14="http://schemas.microsoft.com/office/powerpoint/2010/main" val="9584998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901791"/>
          </a:xfrm>
        </p:spPr>
        <p:txBody>
          <a:bodyPr/>
          <a:lstStyle/>
          <a:p>
            <a:r>
              <a:rPr lang="en-US" dirty="0"/>
              <a:t>For </a:t>
            </a:r>
            <a:r>
              <a:rPr lang="en-US" dirty="0" smtClean="0"/>
              <a:t>Clarity (cont’d)</a:t>
            </a:r>
            <a:endParaRPr lang="en-US" dirty="0"/>
          </a:p>
        </p:txBody>
      </p:sp>
      <p:sp>
        <p:nvSpPr>
          <p:cNvPr id="3" name="Content Placeholder 2"/>
          <p:cNvSpPr>
            <a:spLocks noGrp="1"/>
          </p:cNvSpPr>
          <p:nvPr>
            <p:ph idx="1"/>
          </p:nvPr>
        </p:nvSpPr>
        <p:spPr>
          <a:xfrm>
            <a:off x="179096" y="1141786"/>
            <a:ext cx="8808196" cy="5435382"/>
          </a:xfrm>
        </p:spPr>
        <p:txBody>
          <a:bodyPr>
            <a:normAutofit/>
          </a:bodyPr>
          <a:lstStyle/>
          <a:p>
            <a:r>
              <a:rPr lang="en-US" dirty="0" smtClean="0"/>
              <a:t>Your Trust </a:t>
            </a:r>
            <a:r>
              <a:rPr lang="en-US" dirty="0"/>
              <a:t>Fund also sets up Co-operative Partnership Agreements with appropriate agencies such </a:t>
            </a:r>
            <a:r>
              <a:rPr lang="en-US" dirty="0" smtClean="0"/>
              <a:t>as: </a:t>
            </a:r>
            <a:endParaRPr lang="en-US" dirty="0"/>
          </a:p>
          <a:p>
            <a:pPr lvl="1"/>
            <a:r>
              <a:rPr lang="en-US" sz="2400" dirty="0" smtClean="0"/>
              <a:t>  RCAF </a:t>
            </a:r>
            <a:r>
              <a:rPr lang="en-US" sz="2400" dirty="0"/>
              <a:t>Association </a:t>
            </a:r>
            <a:r>
              <a:rPr lang="en-US" sz="2400" dirty="0" smtClean="0"/>
              <a:t>Wings</a:t>
            </a:r>
            <a:r>
              <a:rPr lang="en-US" sz="2400" dirty="0"/>
              <a:t>	 </a:t>
            </a:r>
          </a:p>
          <a:p>
            <a:pPr lvl="1"/>
            <a:r>
              <a:rPr lang="en-US" sz="2400" dirty="0" smtClean="0"/>
              <a:t>  427 Squadron Association Cenotaph Fund</a:t>
            </a:r>
            <a:endParaRPr lang="en-US" sz="2400" dirty="0"/>
          </a:p>
          <a:p>
            <a:pPr marL="0" indent="0">
              <a:buNone/>
            </a:pPr>
            <a:r>
              <a:rPr lang="en-US" dirty="0"/>
              <a:t>to enable </a:t>
            </a:r>
            <a:r>
              <a:rPr lang="en-US" dirty="0" smtClean="0"/>
              <a:t>donations </a:t>
            </a:r>
            <a:r>
              <a:rPr lang="en-US" dirty="0"/>
              <a:t>for these projects to funnel </a:t>
            </a:r>
            <a:r>
              <a:rPr lang="en-US" dirty="0" smtClean="0"/>
              <a:t>through the RCAF Association Trust Fund </a:t>
            </a:r>
            <a:r>
              <a:rPr lang="en-US" dirty="0"/>
              <a:t>that will provide </a:t>
            </a:r>
            <a:r>
              <a:rPr lang="en-US" dirty="0" smtClean="0"/>
              <a:t>donors with income </a:t>
            </a:r>
            <a:r>
              <a:rPr lang="en-US" dirty="0"/>
              <a:t>tax </a:t>
            </a:r>
            <a:r>
              <a:rPr lang="en-US" dirty="0" smtClean="0"/>
              <a:t>receipts </a:t>
            </a:r>
            <a:endParaRPr lang="en-US" dirty="0"/>
          </a:p>
          <a:p>
            <a:pPr marL="0" indent="0">
              <a:buNone/>
            </a:pPr>
            <a:r>
              <a:rPr lang="en-US" dirty="0" smtClean="0"/>
              <a:t>Our admin </a:t>
            </a:r>
            <a:r>
              <a:rPr lang="en-US" dirty="0"/>
              <a:t>overhead rate is </a:t>
            </a:r>
            <a:r>
              <a:rPr lang="en-US" dirty="0" smtClean="0"/>
              <a:t>~ </a:t>
            </a:r>
            <a:r>
              <a:rPr lang="en-US" dirty="0"/>
              <a:t>5.6 to 6.0%, a very small fee for facilitating this important </a:t>
            </a:r>
            <a:r>
              <a:rPr lang="en-US" dirty="0" smtClean="0"/>
              <a:t>service &amp; is </a:t>
            </a:r>
            <a:r>
              <a:rPr lang="en-US" dirty="0"/>
              <a:t>met by collecting up </a:t>
            </a:r>
            <a:r>
              <a:rPr lang="en-US" dirty="0" smtClean="0"/>
              <a:t>to 10</a:t>
            </a:r>
            <a:r>
              <a:rPr lang="en-US" dirty="0"/>
              <a:t>% from each direct donation. </a:t>
            </a:r>
            <a:r>
              <a:rPr lang="en-US" dirty="0" smtClean="0"/>
              <a:t>Donations </a:t>
            </a:r>
            <a:r>
              <a:rPr lang="en-US" dirty="0"/>
              <a:t>to the RCAF </a:t>
            </a:r>
            <a:r>
              <a:rPr lang="en-US" dirty="0" smtClean="0"/>
              <a:t>TF </a:t>
            </a:r>
            <a:r>
              <a:rPr lang="en-US" dirty="0"/>
              <a:t>through CanadaHelps.org, </a:t>
            </a:r>
            <a:r>
              <a:rPr lang="en-US" dirty="0" smtClean="0"/>
              <a:t>have  a </a:t>
            </a:r>
            <a:r>
              <a:rPr lang="en-US" dirty="0" smtClean="0"/>
              <a:t>lower </a:t>
            </a:r>
            <a:r>
              <a:rPr lang="en-US" dirty="0" smtClean="0"/>
              <a:t>handling fee (</a:t>
            </a:r>
            <a:r>
              <a:rPr lang="en-US" dirty="0"/>
              <a:t>3.5 to </a:t>
            </a:r>
            <a:r>
              <a:rPr lang="en-US" dirty="0" smtClean="0"/>
              <a:t>5.6%)</a:t>
            </a:r>
            <a:endParaRPr lang="en-US" dirty="0"/>
          </a:p>
          <a:p>
            <a:endParaRPr lang="en-US" dirty="0"/>
          </a:p>
          <a:p>
            <a:endParaRPr lang="en-US" dirty="0"/>
          </a:p>
        </p:txBody>
      </p:sp>
      <p:pic>
        <p:nvPicPr>
          <p:cNvPr id="7" name="Picture 6"/>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005005" y="107576"/>
            <a:ext cx="776532" cy="1034210"/>
          </a:xfrm>
          <a:prstGeom prst="rect">
            <a:avLst/>
          </a:prstGeom>
          <a:noFill/>
          <a:ln>
            <a:noFill/>
          </a:ln>
        </p:spPr>
      </p:pic>
    </p:spTree>
    <p:extLst>
      <p:ext uri="{BB962C8B-B14F-4D97-AF65-F5344CB8AC3E}">
        <p14:creationId xmlns:p14="http://schemas.microsoft.com/office/powerpoint/2010/main" val="3573039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Remarks</a:t>
            </a:r>
            <a:endParaRPr lang="en-US" dirty="0"/>
          </a:p>
        </p:txBody>
      </p:sp>
      <p:sp>
        <p:nvSpPr>
          <p:cNvPr id="3" name="Content Placeholder 2"/>
          <p:cNvSpPr>
            <a:spLocks noGrp="1"/>
          </p:cNvSpPr>
          <p:nvPr>
            <p:ph idx="1"/>
          </p:nvPr>
        </p:nvSpPr>
        <p:spPr>
          <a:xfrm>
            <a:off x="549275" y="1444532"/>
            <a:ext cx="8380550" cy="4763444"/>
          </a:xfrm>
        </p:spPr>
        <p:txBody>
          <a:bodyPr>
            <a:normAutofit lnSpcReduction="10000"/>
          </a:bodyPr>
          <a:lstStyle/>
          <a:p>
            <a:pPr marL="0" indent="0">
              <a:buNone/>
            </a:pPr>
            <a:endParaRPr lang="en-US" dirty="0" smtClean="0"/>
          </a:p>
          <a:p>
            <a:pPr marL="0" indent="0">
              <a:buNone/>
            </a:pPr>
            <a:r>
              <a:rPr lang="en-US" dirty="0" smtClean="0"/>
              <a:t>It has taken 3 years to reach 50% of the $100K goal.</a:t>
            </a:r>
          </a:p>
          <a:p>
            <a:pPr marL="0" indent="0">
              <a:buNone/>
            </a:pPr>
            <a:r>
              <a:rPr lang="en-US" dirty="0" smtClean="0"/>
              <a:t>Encourage Members to make a Will bequest to the CFTA.</a:t>
            </a:r>
          </a:p>
          <a:p>
            <a:pPr marL="0" indent="0">
              <a:buNone/>
            </a:pPr>
            <a:r>
              <a:rPr lang="en-US" dirty="0" smtClean="0"/>
              <a:t>Progress is slow on NDF raising </a:t>
            </a:r>
            <a:r>
              <a:rPr lang="mr-IN" dirty="0" smtClean="0"/>
              <a:t>–</a:t>
            </a:r>
            <a:r>
              <a:rPr lang="en-US" dirty="0" smtClean="0"/>
              <a:t> we have to be patient.</a:t>
            </a:r>
          </a:p>
          <a:p>
            <a:pPr marL="0" indent="0">
              <a:buNone/>
            </a:pPr>
            <a:r>
              <a:rPr lang="en-US" dirty="0" smtClean="0"/>
              <a:t>We have the finest slate of Trustees, Secretary and </a:t>
            </a:r>
            <a:r>
              <a:rPr lang="en-US" dirty="0"/>
              <a:t>Treasurer and hope they </a:t>
            </a:r>
            <a:r>
              <a:rPr lang="en-US" dirty="0" smtClean="0"/>
              <a:t>all stay </a:t>
            </a:r>
            <a:r>
              <a:rPr lang="en-US" dirty="0"/>
              <a:t>the course and get the support they truly deserve</a:t>
            </a:r>
            <a:r>
              <a:rPr lang="en-US" dirty="0" smtClean="0"/>
              <a:t>.</a:t>
            </a:r>
          </a:p>
          <a:p>
            <a:pPr marL="0" indent="0">
              <a:buNone/>
            </a:pPr>
            <a:r>
              <a:rPr lang="en-US" dirty="0"/>
              <a:t>I</a:t>
            </a:r>
            <a:r>
              <a:rPr lang="en-US" dirty="0" smtClean="0"/>
              <a:t>ncrease current </a:t>
            </a:r>
            <a:r>
              <a:rPr lang="en-US" dirty="0"/>
              <a:t>fund generation efforts at all </a:t>
            </a:r>
            <a:r>
              <a:rPr lang="en-US" dirty="0" smtClean="0"/>
              <a:t>levels.</a:t>
            </a:r>
            <a:endParaRPr lang="en-US" dirty="0"/>
          </a:p>
          <a:p>
            <a:pPr marL="0" indent="0">
              <a:buNone/>
            </a:pPr>
            <a:r>
              <a:rPr lang="en-US" dirty="0" smtClean="0"/>
              <a:t> </a:t>
            </a:r>
            <a:endParaRPr lang="en-US" dirty="0"/>
          </a:p>
          <a:p>
            <a:pPr marL="0" indent="0">
              <a:buNone/>
            </a:pPr>
            <a:endParaRPr lang="en-US" dirty="0" smtClean="0"/>
          </a:p>
        </p:txBody>
      </p:sp>
      <p:pic>
        <p:nvPicPr>
          <p:cNvPr id="4" name="Picture 3"/>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005005" y="107576"/>
            <a:ext cx="776532" cy="1034210"/>
          </a:xfrm>
          <a:prstGeom prst="rect">
            <a:avLst/>
          </a:prstGeom>
          <a:noFill/>
          <a:ln>
            <a:noFill/>
          </a:ln>
        </p:spPr>
      </p:pic>
    </p:spTree>
    <p:extLst>
      <p:ext uri="{BB962C8B-B14F-4D97-AF65-F5344CB8AC3E}">
        <p14:creationId xmlns:p14="http://schemas.microsoft.com/office/powerpoint/2010/main" val="40464254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a:xfrm>
            <a:off x="716378" y="1888495"/>
            <a:ext cx="8305088" cy="4297950"/>
          </a:xfrm>
        </p:spPr>
        <p:txBody>
          <a:bodyPr>
            <a:normAutofit/>
          </a:bodyPr>
          <a:lstStyle/>
          <a:p>
            <a:r>
              <a:rPr lang="en-US" dirty="0" smtClean="0"/>
              <a:t>Introduction</a:t>
            </a:r>
          </a:p>
          <a:p>
            <a:r>
              <a:rPr lang="en-US" dirty="0" smtClean="0"/>
              <a:t>Trustees</a:t>
            </a:r>
            <a:endParaRPr lang="en-US" dirty="0"/>
          </a:p>
          <a:p>
            <a:r>
              <a:rPr lang="en-US" dirty="0"/>
              <a:t>TF Financial Situation </a:t>
            </a:r>
            <a:endParaRPr lang="en-US" dirty="0" smtClean="0"/>
          </a:p>
          <a:p>
            <a:r>
              <a:rPr lang="en-US" dirty="0" smtClean="0"/>
              <a:t>Two</a:t>
            </a:r>
            <a:r>
              <a:rPr lang="en-US" dirty="0"/>
              <a:t>-Prong Fund Generation Strategy </a:t>
            </a:r>
            <a:endParaRPr lang="en-US" dirty="0" smtClean="0"/>
          </a:p>
          <a:p>
            <a:r>
              <a:rPr lang="en-US" dirty="0" smtClean="0"/>
              <a:t>Strategy </a:t>
            </a:r>
            <a:r>
              <a:rPr lang="en-US" dirty="0"/>
              <a:t>results</a:t>
            </a:r>
          </a:p>
          <a:p>
            <a:r>
              <a:rPr lang="en-US" dirty="0"/>
              <a:t>Financial Report end FY </a:t>
            </a:r>
            <a:r>
              <a:rPr lang="en-US" dirty="0" smtClean="0"/>
              <a:t>2017/2018 </a:t>
            </a:r>
            <a:r>
              <a:rPr lang="en-US" dirty="0"/>
              <a:t>(</a:t>
            </a:r>
            <a:r>
              <a:rPr lang="en-US" dirty="0" smtClean="0"/>
              <a:t>Jun </a:t>
            </a:r>
            <a:r>
              <a:rPr lang="en-US" dirty="0"/>
              <a:t>30, </a:t>
            </a:r>
            <a:r>
              <a:rPr lang="en-US" dirty="0" smtClean="0"/>
              <a:t>2018)</a:t>
            </a:r>
            <a:endParaRPr lang="en-US" dirty="0"/>
          </a:p>
          <a:p>
            <a:r>
              <a:rPr lang="en-US" dirty="0"/>
              <a:t>Future</a:t>
            </a:r>
          </a:p>
          <a:p>
            <a:endParaRPr lang="en-US" dirty="0"/>
          </a:p>
          <a:p>
            <a:endParaRPr lang="en-US" dirty="0"/>
          </a:p>
        </p:txBody>
      </p:sp>
      <p:pic>
        <p:nvPicPr>
          <p:cNvPr id="7" name="Picture 6"/>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005005" y="107576"/>
            <a:ext cx="776532" cy="1034210"/>
          </a:xfrm>
          <a:prstGeom prst="rect">
            <a:avLst/>
          </a:prstGeom>
          <a:noFill/>
          <a:ln>
            <a:noFill/>
          </a:ln>
        </p:spPr>
      </p:pic>
    </p:spTree>
    <p:extLst>
      <p:ext uri="{BB962C8B-B14F-4D97-AF65-F5344CB8AC3E}">
        <p14:creationId xmlns:p14="http://schemas.microsoft.com/office/powerpoint/2010/main" val="29952590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Remarks</a:t>
            </a:r>
            <a:endParaRPr lang="en-US" dirty="0"/>
          </a:p>
        </p:txBody>
      </p:sp>
      <p:sp>
        <p:nvSpPr>
          <p:cNvPr id="3" name="Content Placeholder 2"/>
          <p:cNvSpPr>
            <a:spLocks noGrp="1"/>
          </p:cNvSpPr>
          <p:nvPr>
            <p:ph idx="1"/>
          </p:nvPr>
        </p:nvSpPr>
        <p:spPr>
          <a:xfrm>
            <a:off x="549275" y="2609568"/>
            <a:ext cx="8042276" cy="3121033"/>
          </a:xfrm>
        </p:spPr>
        <p:txBody>
          <a:bodyPr/>
          <a:lstStyle/>
          <a:p>
            <a:pPr marL="0" indent="0">
              <a:buNone/>
            </a:pPr>
            <a:r>
              <a:rPr lang="en-US" dirty="0" smtClean="0"/>
              <a:t>Please collectively &amp; individually support your Trust Fund to enable it to continue the work it has been laudably conducting since 1975 and hopefully your Trust Fund will continue to do so on into the future.</a:t>
            </a:r>
            <a:endParaRPr lang="en-US" dirty="0"/>
          </a:p>
        </p:txBody>
      </p:sp>
      <p:pic>
        <p:nvPicPr>
          <p:cNvPr id="4" name="Picture 3"/>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005005" y="107576"/>
            <a:ext cx="776532" cy="1034210"/>
          </a:xfrm>
          <a:prstGeom prst="rect">
            <a:avLst/>
          </a:prstGeom>
          <a:noFill/>
          <a:ln>
            <a:noFill/>
          </a:ln>
        </p:spPr>
      </p:pic>
    </p:spTree>
    <p:extLst>
      <p:ext uri="{BB962C8B-B14F-4D97-AF65-F5344CB8AC3E}">
        <p14:creationId xmlns:p14="http://schemas.microsoft.com/office/powerpoint/2010/main" val="30920686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695824"/>
          </a:xfrm>
        </p:spPr>
        <p:txBody>
          <a:bodyPr/>
          <a:lstStyle/>
          <a:p>
            <a:r>
              <a:rPr lang="en-US" dirty="0"/>
              <a:t>Conclusion</a:t>
            </a:r>
          </a:p>
        </p:txBody>
      </p:sp>
      <p:sp>
        <p:nvSpPr>
          <p:cNvPr id="3" name="Content Placeholder 2"/>
          <p:cNvSpPr>
            <a:spLocks noGrp="1"/>
          </p:cNvSpPr>
          <p:nvPr>
            <p:ph idx="1"/>
          </p:nvPr>
        </p:nvSpPr>
        <p:spPr>
          <a:xfrm>
            <a:off x="549275" y="2235200"/>
            <a:ext cx="8042276" cy="3708400"/>
          </a:xfrm>
        </p:spPr>
        <p:txBody>
          <a:bodyPr/>
          <a:lstStyle/>
          <a:p>
            <a:r>
              <a:rPr lang="en-US" dirty="0"/>
              <a:t>Questions?</a:t>
            </a:r>
          </a:p>
          <a:p>
            <a:r>
              <a:rPr lang="en-US" dirty="0"/>
              <a:t>Thank you</a:t>
            </a:r>
          </a:p>
          <a:p>
            <a:endParaRPr lang="en-US" dirty="0"/>
          </a:p>
          <a:p>
            <a:endParaRPr lang="en-US" dirty="0"/>
          </a:p>
        </p:txBody>
      </p:sp>
      <p:pic>
        <p:nvPicPr>
          <p:cNvPr id="5" name="Picture 4"/>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576028" y="2603999"/>
            <a:ext cx="1925930" cy="2534738"/>
          </a:xfrm>
          <a:prstGeom prst="rect">
            <a:avLst/>
          </a:prstGeom>
          <a:noFill/>
          <a:ln>
            <a:noFill/>
          </a:ln>
        </p:spPr>
      </p:pic>
    </p:spTree>
    <p:extLst>
      <p:ext uri="{BB962C8B-B14F-4D97-AF65-F5344CB8AC3E}">
        <p14:creationId xmlns:p14="http://schemas.microsoft.com/office/powerpoint/2010/main" val="12535221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309345" y="1888495"/>
            <a:ext cx="8472191" cy="4297950"/>
          </a:xfrm>
        </p:spPr>
        <p:txBody>
          <a:bodyPr>
            <a:normAutofit/>
          </a:bodyPr>
          <a:lstStyle/>
          <a:p>
            <a:r>
              <a:rPr lang="en-US" dirty="0" smtClean="0"/>
              <a:t>Board Membership Stability</a:t>
            </a:r>
          </a:p>
          <a:p>
            <a:r>
              <a:rPr lang="en-US" dirty="0" smtClean="0"/>
              <a:t>Trustee visits to Groups and Wings</a:t>
            </a:r>
          </a:p>
          <a:p>
            <a:r>
              <a:rPr lang="en-US" dirty="0" smtClean="0"/>
              <a:t>Trust Fund presentations assist RCAF Association pursue air force traditions and history projects that require member financial support plus moral support to your Group Trustee</a:t>
            </a:r>
            <a:endParaRPr lang="en-US" dirty="0"/>
          </a:p>
          <a:p>
            <a:endParaRPr lang="en-US" dirty="0"/>
          </a:p>
          <a:p>
            <a:endParaRPr lang="en-US" dirty="0"/>
          </a:p>
        </p:txBody>
      </p:sp>
      <p:pic>
        <p:nvPicPr>
          <p:cNvPr id="7" name="Picture 6"/>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005005" y="107576"/>
            <a:ext cx="776532" cy="1034210"/>
          </a:xfrm>
          <a:prstGeom prst="rect">
            <a:avLst/>
          </a:prstGeom>
          <a:noFill/>
          <a:ln>
            <a:noFill/>
          </a:ln>
        </p:spPr>
      </p:pic>
    </p:spTree>
    <p:extLst>
      <p:ext uri="{BB962C8B-B14F-4D97-AF65-F5344CB8AC3E}">
        <p14:creationId xmlns:p14="http://schemas.microsoft.com/office/powerpoint/2010/main" val="30172643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6972697" cy="1336956"/>
          </a:xfrm>
        </p:spPr>
        <p:txBody>
          <a:bodyPr/>
          <a:lstStyle/>
          <a:p>
            <a:r>
              <a:rPr lang="en-US" dirty="0"/>
              <a:t>Board of Trustees</a:t>
            </a:r>
          </a:p>
        </p:txBody>
      </p:sp>
      <p:sp>
        <p:nvSpPr>
          <p:cNvPr id="3" name="Content Placeholder 2"/>
          <p:cNvSpPr>
            <a:spLocks noGrp="1"/>
          </p:cNvSpPr>
          <p:nvPr>
            <p:ph idx="1"/>
          </p:nvPr>
        </p:nvSpPr>
        <p:spPr>
          <a:xfrm>
            <a:off x="1579289" y="1888495"/>
            <a:ext cx="5942683" cy="4297950"/>
          </a:xfrm>
        </p:spPr>
        <p:txBody>
          <a:bodyPr>
            <a:normAutofit fontScale="92500" lnSpcReduction="10000"/>
          </a:bodyPr>
          <a:lstStyle/>
          <a:p>
            <a:pPr marL="0" indent="0">
              <a:buNone/>
            </a:pPr>
            <a:r>
              <a:rPr lang="en-US" dirty="0" smtClean="0"/>
              <a:t>    Chairman</a:t>
            </a:r>
            <a:r>
              <a:rPr lang="en-US" dirty="0"/>
              <a:t>: 	   </a:t>
            </a:r>
            <a:r>
              <a:rPr lang="en-US" dirty="0" smtClean="0"/>
              <a:t>        John </a:t>
            </a:r>
            <a:r>
              <a:rPr lang="en-US" dirty="0"/>
              <a:t>Murphy</a:t>
            </a:r>
          </a:p>
          <a:p>
            <a:r>
              <a:rPr lang="en-US" u="sng" dirty="0"/>
              <a:t>Trustees</a:t>
            </a:r>
            <a:r>
              <a:rPr lang="en-US" dirty="0"/>
              <a:t>:</a:t>
            </a:r>
          </a:p>
          <a:p>
            <a:pPr lvl="1"/>
            <a:r>
              <a:rPr lang="en-US" dirty="0"/>
              <a:t>Atlantic 	   </a:t>
            </a:r>
            <a:r>
              <a:rPr lang="en-US" dirty="0" smtClean="0"/>
              <a:t>         - </a:t>
            </a:r>
            <a:r>
              <a:rPr lang="en-US" dirty="0" smtClean="0"/>
              <a:t>Daniel </a:t>
            </a:r>
            <a:r>
              <a:rPr lang="en-US" dirty="0" smtClean="0"/>
              <a:t>Miller</a:t>
            </a:r>
            <a:endParaRPr lang="en-US" dirty="0"/>
          </a:p>
          <a:p>
            <a:pPr lvl="1"/>
            <a:r>
              <a:rPr lang="en-US" dirty="0" smtClean="0"/>
              <a:t>Québec</a:t>
            </a:r>
            <a:r>
              <a:rPr lang="en-CA" dirty="0"/>
              <a:t> </a:t>
            </a:r>
            <a:r>
              <a:rPr lang="en-CA" dirty="0" smtClean="0"/>
              <a:t>         </a:t>
            </a:r>
            <a:r>
              <a:rPr lang="en-US" dirty="0" smtClean="0"/>
              <a:t>     -  Brian </a:t>
            </a:r>
            <a:r>
              <a:rPr lang="en-US" dirty="0"/>
              <a:t>Darling</a:t>
            </a:r>
          </a:p>
          <a:p>
            <a:pPr lvl="1"/>
            <a:r>
              <a:rPr lang="en-US" dirty="0" smtClean="0"/>
              <a:t>Ontario </a:t>
            </a:r>
            <a:r>
              <a:rPr lang="en-US" dirty="0"/>
              <a:t>(East) </a:t>
            </a:r>
            <a:r>
              <a:rPr lang="en-US" dirty="0" smtClean="0"/>
              <a:t>    -  Larry </a:t>
            </a:r>
            <a:r>
              <a:rPr lang="en-US" dirty="0" err="1"/>
              <a:t>Paziuk</a:t>
            </a:r>
            <a:endParaRPr lang="en-US" dirty="0"/>
          </a:p>
          <a:p>
            <a:pPr lvl="1"/>
            <a:r>
              <a:rPr lang="en-US" dirty="0" smtClean="0"/>
              <a:t>Ontario </a:t>
            </a:r>
            <a:r>
              <a:rPr lang="en-US" dirty="0"/>
              <a:t>(</a:t>
            </a:r>
            <a:r>
              <a:rPr lang="en-US" dirty="0" smtClean="0"/>
              <a:t>Cent)     - </a:t>
            </a:r>
            <a:r>
              <a:rPr lang="en-US" dirty="0" smtClean="0"/>
              <a:t>Bruce </a:t>
            </a:r>
            <a:r>
              <a:rPr lang="en-US" dirty="0"/>
              <a:t>Harten</a:t>
            </a:r>
          </a:p>
          <a:p>
            <a:pPr lvl="1"/>
            <a:r>
              <a:rPr lang="en-US" dirty="0" smtClean="0"/>
              <a:t>Alberta </a:t>
            </a:r>
            <a:r>
              <a:rPr lang="en-US" dirty="0"/>
              <a:t>	   </a:t>
            </a:r>
            <a:r>
              <a:rPr lang="en-US" dirty="0" smtClean="0"/>
              <a:t>         - </a:t>
            </a:r>
            <a:r>
              <a:rPr lang="en-US" dirty="0" smtClean="0"/>
              <a:t>Michael </a:t>
            </a:r>
            <a:r>
              <a:rPr lang="en-US" dirty="0"/>
              <a:t>Roy</a:t>
            </a:r>
          </a:p>
          <a:p>
            <a:pPr lvl="1"/>
            <a:r>
              <a:rPr lang="en-US" dirty="0" smtClean="0"/>
              <a:t>British Columbia -  Tom Harper</a:t>
            </a:r>
            <a:endParaRPr lang="en-US" dirty="0"/>
          </a:p>
          <a:p>
            <a:r>
              <a:rPr lang="en-US" dirty="0"/>
              <a:t>Secretary: </a:t>
            </a:r>
            <a:r>
              <a:rPr lang="en-US" dirty="0" smtClean="0"/>
              <a:t>       Dean </a:t>
            </a:r>
            <a:r>
              <a:rPr lang="en-US" dirty="0"/>
              <a:t>Black </a:t>
            </a:r>
          </a:p>
          <a:p>
            <a:r>
              <a:rPr lang="en-US" dirty="0"/>
              <a:t>Treasurer: </a:t>
            </a:r>
            <a:r>
              <a:rPr lang="en-US" dirty="0" smtClean="0"/>
              <a:t>       Wendy </a:t>
            </a:r>
            <a:r>
              <a:rPr lang="en-US" dirty="0"/>
              <a:t>Song</a:t>
            </a:r>
          </a:p>
          <a:p>
            <a:endParaRPr lang="en-US" dirty="0"/>
          </a:p>
          <a:p>
            <a:endParaRPr lang="en-US" dirty="0"/>
          </a:p>
        </p:txBody>
      </p:sp>
      <p:pic>
        <p:nvPicPr>
          <p:cNvPr id="7" name="Picture 6"/>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005005" y="107576"/>
            <a:ext cx="776532" cy="1034210"/>
          </a:xfrm>
          <a:prstGeom prst="rect">
            <a:avLst/>
          </a:prstGeom>
          <a:noFill/>
          <a:ln>
            <a:noFill/>
          </a:ln>
        </p:spPr>
      </p:pic>
    </p:spTree>
    <p:extLst>
      <p:ext uri="{BB962C8B-B14F-4D97-AF65-F5344CB8AC3E}">
        <p14:creationId xmlns:p14="http://schemas.microsoft.com/office/powerpoint/2010/main" val="8210036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Financial Situation</a:t>
            </a:r>
          </a:p>
        </p:txBody>
      </p:sp>
      <p:sp>
        <p:nvSpPr>
          <p:cNvPr id="3" name="Content Placeholder 2"/>
          <p:cNvSpPr>
            <a:spLocks noGrp="1"/>
          </p:cNvSpPr>
          <p:nvPr>
            <p:ph idx="1"/>
          </p:nvPr>
        </p:nvSpPr>
        <p:spPr>
          <a:xfrm>
            <a:off x="309345" y="1869251"/>
            <a:ext cx="8472191" cy="4297950"/>
          </a:xfrm>
        </p:spPr>
        <p:txBody>
          <a:bodyPr>
            <a:normAutofit/>
          </a:bodyPr>
          <a:lstStyle/>
          <a:p>
            <a:r>
              <a:rPr lang="en-US" dirty="0" smtClean="0"/>
              <a:t>Donations have increased over the past year due to the hard work of the Trustees and the resultant support of the Association members, however, still below set goal.</a:t>
            </a:r>
            <a:endParaRPr lang="en-US" dirty="0"/>
          </a:p>
          <a:p>
            <a:r>
              <a:rPr lang="en-US" dirty="0" smtClean="0"/>
              <a:t>The </a:t>
            </a:r>
            <a:r>
              <a:rPr lang="en-US" dirty="0"/>
              <a:t>Air Cadet Continuation Flying </a:t>
            </a:r>
            <a:r>
              <a:rPr lang="en-US" dirty="0" smtClean="0"/>
              <a:t>Bursary Fund is still unable to support the three annual bursaries. The December 30, 2018 target date to attain appropriate funding will not be met.</a:t>
            </a:r>
          </a:p>
          <a:p>
            <a:pPr marL="0" indent="0">
              <a:buNone/>
            </a:pPr>
            <a:endParaRPr lang="en-US" dirty="0"/>
          </a:p>
          <a:p>
            <a:endParaRPr lang="en-US" dirty="0"/>
          </a:p>
          <a:p>
            <a:endParaRPr lang="en-US" dirty="0"/>
          </a:p>
        </p:txBody>
      </p:sp>
      <p:pic>
        <p:nvPicPr>
          <p:cNvPr id="7" name="Picture 6"/>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005005" y="107576"/>
            <a:ext cx="776532" cy="1034210"/>
          </a:xfrm>
          <a:prstGeom prst="rect">
            <a:avLst/>
          </a:prstGeom>
          <a:noFill/>
          <a:ln>
            <a:noFill/>
          </a:ln>
        </p:spPr>
      </p:pic>
    </p:spTree>
    <p:extLst>
      <p:ext uri="{BB962C8B-B14F-4D97-AF65-F5344CB8AC3E}">
        <p14:creationId xmlns:p14="http://schemas.microsoft.com/office/powerpoint/2010/main" val="37637589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 Generation</a:t>
            </a:r>
          </a:p>
        </p:txBody>
      </p:sp>
      <p:sp>
        <p:nvSpPr>
          <p:cNvPr id="3" name="Content Placeholder 2"/>
          <p:cNvSpPr>
            <a:spLocks noGrp="1"/>
          </p:cNvSpPr>
          <p:nvPr>
            <p:ph idx="1"/>
          </p:nvPr>
        </p:nvSpPr>
        <p:spPr>
          <a:xfrm>
            <a:off x="549275" y="2018735"/>
            <a:ext cx="8042276" cy="3924866"/>
          </a:xfrm>
        </p:spPr>
        <p:txBody>
          <a:bodyPr/>
          <a:lstStyle/>
          <a:p>
            <a:r>
              <a:rPr lang="en-US" dirty="0"/>
              <a:t>A two-prong strategy was implemented in 2016</a:t>
            </a:r>
          </a:p>
          <a:p>
            <a:pPr marL="0" indent="0">
              <a:buNone/>
            </a:pPr>
            <a:endParaRPr lang="en-US" dirty="0"/>
          </a:p>
          <a:p>
            <a:r>
              <a:rPr lang="en-CA" b="1" dirty="0">
                <a:solidFill>
                  <a:schemeClr val="tx1"/>
                </a:solidFill>
              </a:rPr>
              <a:t>1</a:t>
            </a:r>
            <a:r>
              <a:rPr lang="en-CA" dirty="0"/>
              <a:t>:   raise </a:t>
            </a:r>
            <a:r>
              <a:rPr lang="en-CA" b="1" dirty="0"/>
              <a:t>$100,000 in two years (by </a:t>
            </a:r>
            <a:r>
              <a:rPr lang="en-CA" b="1" dirty="0" smtClean="0"/>
              <a:t>Dec 31, </a:t>
            </a:r>
            <a:r>
              <a:rPr lang="en-CA" b="1" dirty="0"/>
              <a:t>2018)</a:t>
            </a:r>
          </a:p>
          <a:p>
            <a:endParaRPr lang="en-CA" b="1" dirty="0"/>
          </a:p>
          <a:p>
            <a:r>
              <a:rPr lang="en-CA" b="1" dirty="0">
                <a:solidFill>
                  <a:srgbClr val="000000"/>
                </a:solidFill>
              </a:rPr>
              <a:t>2</a:t>
            </a:r>
            <a:r>
              <a:rPr lang="en-CA" dirty="0"/>
              <a:t>:  raise </a:t>
            </a:r>
            <a:r>
              <a:rPr lang="en-CA" b="1" dirty="0"/>
              <a:t>$10,000 annually</a:t>
            </a:r>
          </a:p>
          <a:p>
            <a:endParaRPr lang="en-US" dirty="0"/>
          </a:p>
          <a:p>
            <a:endParaRPr lang="en-US" dirty="0"/>
          </a:p>
          <a:p>
            <a:endParaRPr lang="en-US" dirty="0"/>
          </a:p>
        </p:txBody>
      </p:sp>
      <p:pic>
        <p:nvPicPr>
          <p:cNvPr id="4" name="Picture 3"/>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005005" y="107576"/>
            <a:ext cx="776532" cy="1034210"/>
          </a:xfrm>
          <a:prstGeom prst="rect">
            <a:avLst/>
          </a:prstGeom>
          <a:noFill/>
          <a:ln>
            <a:noFill/>
          </a:ln>
        </p:spPr>
      </p:pic>
    </p:spTree>
    <p:extLst>
      <p:ext uri="{BB962C8B-B14F-4D97-AF65-F5344CB8AC3E}">
        <p14:creationId xmlns:p14="http://schemas.microsoft.com/office/powerpoint/2010/main" val="359710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Campaign Goal #1 </a:t>
            </a:r>
            <a:endParaRPr lang="en-US" sz="4000" dirty="0"/>
          </a:p>
        </p:txBody>
      </p:sp>
      <p:sp>
        <p:nvSpPr>
          <p:cNvPr id="3" name="Content Placeholder 2"/>
          <p:cNvSpPr>
            <a:spLocks noGrp="1"/>
          </p:cNvSpPr>
          <p:nvPr>
            <p:ph idx="1"/>
          </p:nvPr>
        </p:nvSpPr>
        <p:spPr>
          <a:xfrm>
            <a:off x="549275" y="1816100"/>
            <a:ext cx="8042276" cy="4305300"/>
          </a:xfrm>
        </p:spPr>
        <p:txBody>
          <a:bodyPr>
            <a:normAutofit fontScale="92500"/>
          </a:bodyPr>
          <a:lstStyle/>
          <a:p>
            <a:r>
              <a:rPr lang="en-CA" dirty="0"/>
              <a:t>Raise </a:t>
            </a:r>
            <a:r>
              <a:rPr lang="en-CA" b="1" dirty="0"/>
              <a:t>$100,000 </a:t>
            </a:r>
            <a:r>
              <a:rPr lang="en-CA" dirty="0"/>
              <a:t>from Apr 1, 2016 to Dec 31, 2018</a:t>
            </a:r>
          </a:p>
          <a:p>
            <a:r>
              <a:rPr lang="en-CA" dirty="0"/>
              <a:t>Air Cadet League Continuation Flying Training Awards ($7,500 -  three annual $2,500 awards from the account interest)</a:t>
            </a:r>
          </a:p>
          <a:p>
            <a:r>
              <a:rPr lang="en-CA" dirty="0" smtClean="0"/>
              <a:t>Interest </a:t>
            </a:r>
            <a:r>
              <a:rPr lang="en-CA" dirty="0"/>
              <a:t>from $300,000 will help fund future annual </a:t>
            </a:r>
            <a:r>
              <a:rPr lang="en-CA" dirty="0" smtClean="0"/>
              <a:t>awards if rates are 2.5% or above</a:t>
            </a:r>
            <a:endParaRPr lang="en-CA" dirty="0"/>
          </a:p>
          <a:p>
            <a:r>
              <a:rPr lang="en-CA" dirty="0"/>
              <a:t>We have </a:t>
            </a:r>
            <a:r>
              <a:rPr lang="en-CA" dirty="0" smtClean="0"/>
              <a:t>over </a:t>
            </a:r>
            <a:r>
              <a:rPr lang="en-CA" dirty="0"/>
              <a:t>$247,000 in the ACL-CFTA account  </a:t>
            </a:r>
            <a:endParaRPr lang="en-CA" dirty="0" smtClean="0"/>
          </a:p>
          <a:p>
            <a:r>
              <a:rPr lang="en-CA" dirty="0" smtClean="0"/>
              <a:t>Awards have been expanded to include use the awards for post secondary education in air/aviation related fields</a:t>
            </a:r>
            <a:endParaRPr lang="en-CA" dirty="0"/>
          </a:p>
          <a:p>
            <a:endParaRPr lang="en-CA" dirty="0"/>
          </a:p>
          <a:p>
            <a:endParaRPr lang="en-CA" dirty="0"/>
          </a:p>
        </p:txBody>
      </p:sp>
      <p:pic>
        <p:nvPicPr>
          <p:cNvPr id="6" name="Picture 5"/>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005005" y="107576"/>
            <a:ext cx="776532" cy="1034210"/>
          </a:xfrm>
          <a:prstGeom prst="rect">
            <a:avLst/>
          </a:prstGeom>
          <a:noFill/>
          <a:ln>
            <a:noFill/>
          </a:ln>
        </p:spPr>
      </p:pic>
    </p:spTree>
    <p:extLst>
      <p:ext uri="{BB962C8B-B14F-4D97-AF65-F5344CB8AC3E}">
        <p14:creationId xmlns:p14="http://schemas.microsoft.com/office/powerpoint/2010/main" val="22358170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6626225" cy="1336956"/>
          </a:xfrm>
        </p:spPr>
        <p:txBody>
          <a:bodyPr/>
          <a:lstStyle/>
          <a:p>
            <a:r>
              <a:rPr lang="en-US" dirty="0"/>
              <a:t>Campaign Goal #2 </a:t>
            </a:r>
            <a:endParaRPr lang="en-US" sz="4000" dirty="0"/>
          </a:p>
        </p:txBody>
      </p:sp>
      <p:sp>
        <p:nvSpPr>
          <p:cNvPr id="3" name="Content Placeholder 2"/>
          <p:cNvSpPr>
            <a:spLocks noGrp="1"/>
          </p:cNvSpPr>
          <p:nvPr>
            <p:ph idx="1"/>
          </p:nvPr>
        </p:nvSpPr>
        <p:spPr>
          <a:xfrm>
            <a:off x="549275" y="1587500"/>
            <a:ext cx="8042276" cy="4533900"/>
          </a:xfrm>
        </p:spPr>
        <p:txBody>
          <a:bodyPr>
            <a:normAutofit/>
          </a:bodyPr>
          <a:lstStyle/>
          <a:p>
            <a:pPr marL="0" indent="0">
              <a:buNone/>
            </a:pPr>
            <a:r>
              <a:rPr lang="en-CA" b="1" dirty="0"/>
              <a:t>Raise $10,000 annually</a:t>
            </a:r>
          </a:p>
          <a:p>
            <a:r>
              <a:rPr lang="en-CA" dirty="0"/>
              <a:t>For non-designated/non-forecast projects</a:t>
            </a:r>
          </a:p>
          <a:p>
            <a:r>
              <a:rPr lang="en-CA" dirty="0" smtClean="0"/>
              <a:t>Beneficiaries - </a:t>
            </a:r>
            <a:r>
              <a:rPr lang="en-CA" dirty="0"/>
              <a:t>RCAF Association Wings                     	 	    </a:t>
            </a:r>
            <a:r>
              <a:rPr lang="en-CA" dirty="0" smtClean="0"/>
              <a:t> - </a:t>
            </a:r>
            <a:r>
              <a:rPr lang="en-CA" dirty="0"/>
              <a:t>Academic institutions                                       	 	    </a:t>
            </a:r>
            <a:r>
              <a:rPr lang="en-CA" dirty="0" smtClean="0"/>
              <a:t> - </a:t>
            </a:r>
            <a:r>
              <a:rPr lang="en-CA" dirty="0"/>
              <a:t>Air Cadets 						    </a:t>
            </a:r>
            <a:r>
              <a:rPr lang="en-CA" dirty="0" smtClean="0"/>
              <a:t> - Aerospace </a:t>
            </a:r>
            <a:r>
              <a:rPr lang="en-CA" dirty="0"/>
              <a:t>preservation projects, etc.</a:t>
            </a:r>
          </a:p>
          <a:p>
            <a:r>
              <a:rPr lang="en-CA" dirty="0"/>
              <a:t>Groups were asked to encourage Wings to donate</a:t>
            </a:r>
          </a:p>
          <a:p>
            <a:r>
              <a:rPr lang="en-CA" dirty="0"/>
              <a:t>Need entire RCAF Association membership to participate to succeed</a:t>
            </a:r>
          </a:p>
        </p:txBody>
      </p:sp>
      <p:pic>
        <p:nvPicPr>
          <p:cNvPr id="6" name="Picture 5"/>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005005" y="107576"/>
            <a:ext cx="776532" cy="1034210"/>
          </a:xfrm>
          <a:prstGeom prst="rect">
            <a:avLst/>
          </a:prstGeom>
          <a:noFill/>
          <a:ln>
            <a:noFill/>
          </a:ln>
        </p:spPr>
      </p:pic>
    </p:spTree>
    <p:extLst>
      <p:ext uri="{BB962C8B-B14F-4D97-AF65-F5344CB8AC3E}">
        <p14:creationId xmlns:p14="http://schemas.microsoft.com/office/powerpoint/2010/main" val="5914546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6626225" cy="1336956"/>
          </a:xfrm>
        </p:spPr>
        <p:txBody>
          <a:bodyPr/>
          <a:lstStyle/>
          <a:p>
            <a:r>
              <a:rPr lang="en-US" dirty="0"/>
              <a:t>Campaign Results </a:t>
            </a:r>
            <a:endParaRPr lang="en-US" sz="4000" dirty="0"/>
          </a:p>
        </p:txBody>
      </p:sp>
      <p:sp>
        <p:nvSpPr>
          <p:cNvPr id="3" name="Content Placeholder 2"/>
          <p:cNvSpPr>
            <a:spLocks noGrp="1"/>
          </p:cNvSpPr>
          <p:nvPr>
            <p:ph idx="1"/>
          </p:nvPr>
        </p:nvSpPr>
        <p:spPr>
          <a:xfrm>
            <a:off x="797785" y="1878810"/>
            <a:ext cx="7983752" cy="4228387"/>
          </a:xfrm>
        </p:spPr>
        <p:txBody>
          <a:bodyPr>
            <a:normAutofit/>
          </a:bodyPr>
          <a:lstStyle/>
          <a:p>
            <a:pPr marL="0" indent="0">
              <a:buNone/>
            </a:pPr>
            <a:r>
              <a:rPr lang="en-CA" dirty="0"/>
              <a:t>  </a:t>
            </a:r>
            <a:r>
              <a:rPr lang="en-CA" b="1" dirty="0" smtClean="0"/>
              <a:t>end FY 2017/18 </a:t>
            </a:r>
            <a:r>
              <a:rPr lang="en-CA" b="1" dirty="0"/>
              <a:t>results</a:t>
            </a:r>
            <a:r>
              <a:rPr lang="en-CA" dirty="0"/>
              <a:t>: </a:t>
            </a:r>
          </a:p>
          <a:p>
            <a:r>
              <a:rPr lang="en-CA" dirty="0" smtClean="0"/>
              <a:t>CFTA Goal #1 </a:t>
            </a:r>
            <a:r>
              <a:rPr lang="mr-IN" dirty="0" smtClean="0"/>
              <a:t>–</a:t>
            </a:r>
            <a:r>
              <a:rPr lang="en-CA" dirty="0" smtClean="0"/>
              <a:t> only earned interest for one $2,500 bursary given in 2017 and one in 2018</a:t>
            </a:r>
          </a:p>
          <a:p>
            <a:r>
              <a:rPr lang="en-CA" dirty="0" smtClean="0"/>
              <a:t>Goal #2 </a:t>
            </a:r>
            <a:r>
              <a:rPr lang="mr-IN" dirty="0" smtClean="0"/>
              <a:t>–</a:t>
            </a:r>
            <a:r>
              <a:rPr lang="en-CA" dirty="0" smtClean="0"/>
              <a:t> almost doubled the previous year to $7,213 but well short of annual $10,000 goal</a:t>
            </a:r>
          </a:p>
          <a:p>
            <a:r>
              <a:rPr lang="en-US" dirty="0" smtClean="0"/>
              <a:t>Making progress but need to continue to push for more fund generation support at all levels</a:t>
            </a:r>
          </a:p>
          <a:p>
            <a:r>
              <a:rPr lang="en-US" dirty="0" smtClean="0"/>
              <a:t>Interest rates are rising, but that’s not the panacea</a:t>
            </a:r>
            <a:endParaRPr lang="en-US" dirty="0"/>
          </a:p>
          <a:p>
            <a:pPr marL="0" indent="0">
              <a:buNone/>
            </a:pPr>
            <a:endParaRPr lang="en-CA" dirty="0"/>
          </a:p>
          <a:p>
            <a:pPr marL="0" indent="0">
              <a:buNone/>
            </a:pPr>
            <a:endParaRPr lang="en-CA" dirty="0"/>
          </a:p>
          <a:p>
            <a:pPr marL="0" indent="0">
              <a:buNone/>
            </a:pPr>
            <a:endParaRPr lang="en-CA" dirty="0"/>
          </a:p>
          <a:p>
            <a:pPr marL="0" indent="0">
              <a:buNone/>
            </a:pPr>
            <a:endParaRPr lang="en-CA" dirty="0"/>
          </a:p>
          <a:p>
            <a:pPr marL="0" indent="0">
              <a:buNone/>
            </a:pPr>
            <a:endParaRPr lang="en-CA" dirty="0"/>
          </a:p>
        </p:txBody>
      </p:sp>
      <p:pic>
        <p:nvPicPr>
          <p:cNvPr id="6" name="Picture 5"/>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005005" y="107576"/>
            <a:ext cx="776532" cy="1034210"/>
          </a:xfrm>
          <a:prstGeom prst="rect">
            <a:avLst/>
          </a:prstGeom>
          <a:noFill/>
          <a:ln>
            <a:noFill/>
          </a:ln>
        </p:spPr>
      </p:pic>
    </p:spTree>
    <p:extLst>
      <p:ext uri="{BB962C8B-B14F-4D97-AF65-F5344CB8AC3E}">
        <p14:creationId xmlns:p14="http://schemas.microsoft.com/office/powerpoint/2010/main" val="28495130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3358</TotalTime>
  <Words>641</Words>
  <Application>Microsoft Office PowerPoint</Application>
  <PresentationFormat>On-screen Show (4:3)</PresentationFormat>
  <Paragraphs>140</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Calibri</vt:lpstr>
      <vt:lpstr>News Gothic MT</vt:lpstr>
      <vt:lpstr>Wingdings 2</vt:lpstr>
      <vt:lpstr>Breeze</vt:lpstr>
      <vt:lpstr>RCAF Association Trust Fund</vt:lpstr>
      <vt:lpstr>Overview</vt:lpstr>
      <vt:lpstr>Introduction</vt:lpstr>
      <vt:lpstr>Board of Trustees</vt:lpstr>
      <vt:lpstr>Financial Situation</vt:lpstr>
      <vt:lpstr>Fund Generation</vt:lpstr>
      <vt:lpstr>Campaign Goal #1 </vt:lpstr>
      <vt:lpstr>Campaign Goal #2 </vt:lpstr>
      <vt:lpstr>Campaign Results </vt:lpstr>
      <vt:lpstr>Non-Designated Funds</vt:lpstr>
      <vt:lpstr>Non-Designated Funds</vt:lpstr>
      <vt:lpstr>Financial Report end FY 2018  Trust Fund Assets</vt:lpstr>
      <vt:lpstr>Financial Report end FY 2018 Liabilities</vt:lpstr>
      <vt:lpstr>Financial Report end FY 2018 Liabilities (Cont’d)</vt:lpstr>
      <vt:lpstr>Financial Report end FY 2018 Trust Fund Equity</vt:lpstr>
      <vt:lpstr>Reminder</vt:lpstr>
      <vt:lpstr>For Clarity</vt:lpstr>
      <vt:lpstr>For Clarity (cont’d)</vt:lpstr>
      <vt:lpstr>Closing Remarks</vt:lpstr>
      <vt:lpstr>Final Remarks</vt:lpstr>
      <vt:lpstr>Conclusion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John M</dc:creator>
  <cp:keywords/>
  <dc:description/>
  <cp:lastModifiedBy>Dean Black</cp:lastModifiedBy>
  <cp:revision>363</cp:revision>
  <dcterms:created xsi:type="dcterms:W3CDTF">2015-01-24T19:31:37Z</dcterms:created>
  <dcterms:modified xsi:type="dcterms:W3CDTF">2018-09-29T00:27:38Z</dcterms:modified>
  <cp:category/>
</cp:coreProperties>
</file>