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4" r:id="rId2"/>
    <p:sldId id="268" r:id="rId3"/>
    <p:sldId id="275" r:id="rId4"/>
    <p:sldId id="313" r:id="rId5"/>
    <p:sldId id="316" r:id="rId6"/>
    <p:sldId id="303" r:id="rId7"/>
    <p:sldId id="325" r:id="rId8"/>
    <p:sldId id="323" r:id="rId9"/>
    <p:sldId id="289" r:id="rId10"/>
    <p:sldId id="321" r:id="rId11"/>
    <p:sldId id="307" r:id="rId12"/>
    <p:sldId id="330" r:id="rId13"/>
    <p:sldId id="263" r:id="rId14"/>
    <p:sldId id="308" r:id="rId15"/>
    <p:sldId id="322" r:id="rId16"/>
    <p:sldId id="309" r:id="rId17"/>
    <p:sldId id="310" r:id="rId18"/>
    <p:sldId id="311" r:id="rId19"/>
    <p:sldId id="312" r:id="rId20"/>
    <p:sldId id="327" r:id="rId21"/>
    <p:sldId id="329" r:id="rId22"/>
    <p:sldId id="277" r:id="rId23"/>
    <p:sldId id="326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35" autoAdjust="0"/>
    <p:restoredTop sz="94630" autoAdjust="0"/>
  </p:normalViewPr>
  <p:slideViewPr>
    <p:cSldViewPr snapToGrid="0" snapToObjects="1">
      <p:cViewPr varScale="1">
        <p:scale>
          <a:sx n="124" d="100"/>
          <a:sy n="124" d="100"/>
        </p:scale>
        <p:origin x="-4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E68A0-7863-604F-9A87-A1705557F438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C064-035B-9E4B-9C22-DD038D14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18-05-10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itshop@airforce.ca" TargetMode="Externa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mailto:kitshop@airforce.ca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779868"/>
          </a:xfrm>
        </p:spPr>
        <p:txBody>
          <a:bodyPr/>
          <a:lstStyle/>
          <a:p>
            <a:r>
              <a:rPr lang="en-US" dirty="0" smtClean="0"/>
              <a:t>RCAF Association</a:t>
            </a:r>
            <a:br>
              <a:rPr lang="en-US" dirty="0" smtClean="0"/>
            </a:br>
            <a:r>
              <a:rPr lang="en-US" dirty="0" smtClean="0"/>
              <a:t>Trust Fund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28" y="1969000"/>
            <a:ext cx="1925930" cy="25347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50773" y="4893370"/>
            <a:ext cx="5372397" cy="1586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	       </a:t>
            </a:r>
            <a:r>
              <a:rPr lang="en-US" sz="1900" dirty="0" smtClean="0"/>
              <a:t>April/May 2018 </a:t>
            </a:r>
          </a:p>
          <a:p>
            <a:pPr marL="0" indent="0">
              <a:buNone/>
            </a:pP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34506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07576"/>
            <a:ext cx="6502400" cy="1336956"/>
          </a:xfrm>
        </p:spPr>
        <p:txBody>
          <a:bodyPr/>
          <a:lstStyle/>
          <a:p>
            <a:r>
              <a:rPr lang="en-US" dirty="0" smtClean="0"/>
              <a:t>TF Survival Strategy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399" y="2019300"/>
            <a:ext cx="7550151" cy="4102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/>
              <a:t>In 2016 we commenced </a:t>
            </a:r>
            <a:r>
              <a:rPr lang="en-CA" b="1" dirty="0" smtClean="0">
                <a:solidFill>
                  <a:srgbClr val="0000FF"/>
                </a:solidFill>
              </a:rPr>
              <a:t>two goals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First: raise as much as </a:t>
            </a:r>
            <a:r>
              <a:rPr lang="en-CA" b="1" dirty="0" smtClean="0"/>
              <a:t>$100,000 in two years to help add to the principal in the Continuation Flying Training Awards (Air Cadet League) RCAF Association Bank Account; and</a:t>
            </a:r>
          </a:p>
          <a:p>
            <a:r>
              <a:rPr lang="en-CA" dirty="0" smtClean="0"/>
              <a:t>Second: raise as much as </a:t>
            </a:r>
            <a:r>
              <a:rPr lang="en-CA" b="1" dirty="0" smtClean="0"/>
              <a:t>$10,000 annually in non-designated donations, to help fund non-forecast project funding requirements that emerge during the year.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64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Goal #1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16100"/>
            <a:ext cx="8042276" cy="4305300"/>
          </a:xfrm>
        </p:spPr>
        <p:txBody>
          <a:bodyPr>
            <a:normAutofit fontScale="70000" lnSpcReduction="20000"/>
          </a:bodyPr>
          <a:lstStyle/>
          <a:p>
            <a:r>
              <a:rPr lang="en-CA" dirty="0" smtClean="0"/>
              <a:t>From Apr 1, 2016 raise </a:t>
            </a:r>
            <a:r>
              <a:rPr lang="en-CA" b="1" dirty="0" smtClean="0"/>
              <a:t>$100,000 </a:t>
            </a:r>
            <a:r>
              <a:rPr lang="en-CA" dirty="0" smtClean="0"/>
              <a:t>by Dec 31, 2018 </a:t>
            </a:r>
          </a:p>
          <a:p>
            <a:r>
              <a:rPr lang="en-CA" dirty="0" smtClean="0"/>
              <a:t>To fund Air </a:t>
            </a:r>
            <a:r>
              <a:rPr lang="en-CA" dirty="0"/>
              <a:t>Cadet Continuation Flying </a:t>
            </a:r>
            <a:r>
              <a:rPr lang="en-CA" dirty="0" smtClean="0"/>
              <a:t>Awards (3 annual $</a:t>
            </a:r>
            <a:r>
              <a:rPr lang="en-CA" dirty="0"/>
              <a:t>2,500 awards from </a:t>
            </a:r>
            <a:r>
              <a:rPr lang="en-CA" dirty="0" smtClean="0"/>
              <a:t>ACCF account interest)</a:t>
            </a:r>
          </a:p>
          <a:p>
            <a:r>
              <a:rPr lang="en-CA" dirty="0" smtClean="0"/>
              <a:t>Two problems </a:t>
            </a:r>
            <a:r>
              <a:rPr lang="mr-IN" dirty="0" smtClean="0"/>
              <a:t>–</a:t>
            </a:r>
            <a:r>
              <a:rPr lang="en-CA" dirty="0" smtClean="0"/>
              <a:t> not enough funds and narrow eligibility application (limited to continuation flying training)</a:t>
            </a:r>
          </a:p>
          <a:p>
            <a:r>
              <a:rPr lang="en-CA" dirty="0" smtClean="0"/>
              <a:t>ACCF account </a:t>
            </a:r>
            <a:r>
              <a:rPr lang="en-CA" dirty="0"/>
              <a:t>c</a:t>
            </a:r>
            <a:r>
              <a:rPr lang="en-CA" dirty="0" smtClean="0"/>
              <a:t>urrently has </a:t>
            </a:r>
            <a:r>
              <a:rPr lang="en-CA" b="1" dirty="0" smtClean="0"/>
              <a:t>~$249,000</a:t>
            </a:r>
          </a:p>
          <a:p>
            <a:r>
              <a:rPr lang="en-CA" dirty="0" smtClean="0"/>
              <a:t>We may see another </a:t>
            </a:r>
            <a:r>
              <a:rPr lang="en-CA" b="1" dirty="0" smtClean="0">
                <a:solidFill>
                  <a:srgbClr val="000000"/>
                </a:solidFill>
              </a:rPr>
              <a:t>$16,000 </a:t>
            </a:r>
            <a:r>
              <a:rPr lang="en-CA" dirty="0" smtClean="0"/>
              <a:t>added to the account from this campaign;</a:t>
            </a:r>
          </a:p>
          <a:p>
            <a:r>
              <a:rPr lang="en-CA" dirty="0" smtClean="0"/>
              <a:t>TF donated </a:t>
            </a:r>
            <a:r>
              <a:rPr lang="en-CA" dirty="0"/>
              <a:t>$2,700 </a:t>
            </a:r>
            <a:r>
              <a:rPr lang="en-CA" dirty="0" smtClean="0"/>
              <a:t>from non-designated funds to </a:t>
            </a:r>
            <a:r>
              <a:rPr lang="en-CA" dirty="0"/>
              <a:t>meet </a:t>
            </a:r>
            <a:r>
              <a:rPr lang="en-CA" dirty="0" smtClean="0"/>
              <a:t>interest income shortfall for 2016</a:t>
            </a:r>
          </a:p>
          <a:p>
            <a:r>
              <a:rPr lang="en-CA" dirty="0"/>
              <a:t>N</a:t>
            </a:r>
            <a:r>
              <a:rPr lang="en-CA" dirty="0" smtClean="0"/>
              <a:t>o non-designated funds were available to top up the Awards in 2017, thus, only one x $2,500 award given</a:t>
            </a:r>
            <a:endParaRPr lang="en-CA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176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Goal #1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16100"/>
            <a:ext cx="8042276" cy="4305300"/>
          </a:xfrm>
        </p:spPr>
        <p:txBody>
          <a:bodyPr>
            <a:normAutofit/>
          </a:bodyPr>
          <a:lstStyle/>
          <a:p>
            <a:r>
              <a:rPr lang="en-CA" dirty="0" smtClean="0"/>
              <a:t>Initial strategy was to fund Air </a:t>
            </a:r>
            <a:r>
              <a:rPr lang="en-CA" dirty="0"/>
              <a:t>Cadet Continuation Flying Awards </a:t>
            </a:r>
            <a:r>
              <a:rPr lang="en-CA" dirty="0" smtClean="0"/>
              <a:t>(3 </a:t>
            </a:r>
            <a:r>
              <a:rPr lang="en-CA" dirty="0"/>
              <a:t>annual $2,500 awards from </a:t>
            </a:r>
            <a:r>
              <a:rPr lang="en-CA" dirty="0" smtClean="0"/>
              <a:t>ACCF account interest)</a:t>
            </a:r>
          </a:p>
          <a:p>
            <a:r>
              <a:rPr lang="en-CA" dirty="0" smtClean="0"/>
              <a:t>Broadened eligibility to include specific post secondary education eligibility for the three ACCF awards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Appears will not make the $300,000 goal by end 2018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68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6626225" cy="1336956"/>
          </a:xfrm>
        </p:spPr>
        <p:txBody>
          <a:bodyPr/>
          <a:lstStyle/>
          <a:p>
            <a:r>
              <a:rPr lang="en-US" dirty="0" smtClean="0"/>
              <a:t>Campaign Goal #2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87500"/>
            <a:ext cx="8042276" cy="45339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 smtClean="0"/>
              <a:t>Raise $10,000 annually</a:t>
            </a:r>
          </a:p>
          <a:p>
            <a:r>
              <a:rPr lang="en-CA" dirty="0" smtClean="0"/>
              <a:t>For </a:t>
            </a:r>
            <a:r>
              <a:rPr lang="en-CA" b="1" u="sng" dirty="0" smtClean="0"/>
              <a:t>non-designated/non-forecast </a:t>
            </a:r>
            <a:r>
              <a:rPr lang="en-CA" dirty="0" smtClean="0"/>
              <a:t>projects</a:t>
            </a:r>
          </a:p>
          <a:p>
            <a:r>
              <a:rPr lang="en-CA" dirty="0" smtClean="0"/>
              <a:t>Beneficiaries will be RCAF Association Wings, academic institutions, air cadets, aerospace preservation projects, memorials, etc.</a:t>
            </a:r>
          </a:p>
          <a:p>
            <a:r>
              <a:rPr lang="en-CA" dirty="0" smtClean="0"/>
              <a:t>Need entire RCAF Association membership to participate to succeed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77 members donated approximately $</a:t>
            </a:r>
            <a:r>
              <a:rPr lang="en-CA" dirty="0" smtClean="0">
                <a:solidFill>
                  <a:schemeClr val="tx1"/>
                </a:solidFill>
              </a:rPr>
              <a:t>4K </a:t>
            </a:r>
            <a:r>
              <a:rPr lang="en-CA" dirty="0" smtClean="0">
                <a:solidFill>
                  <a:schemeClr val="tx1"/>
                </a:solidFill>
              </a:rPr>
              <a:t>in current </a:t>
            </a:r>
            <a:r>
              <a:rPr lang="en-CA" dirty="0" smtClean="0">
                <a:solidFill>
                  <a:schemeClr val="tx1"/>
                </a:solidFill>
              </a:rPr>
              <a:t>FY (Additional donations from </a:t>
            </a:r>
            <a:r>
              <a:rPr lang="en-CA" dirty="0" err="1" smtClean="0">
                <a:solidFill>
                  <a:schemeClr val="tx1"/>
                </a:solidFill>
              </a:rPr>
              <a:t>CanadaHelps.org</a:t>
            </a:r>
            <a:r>
              <a:rPr lang="en-CA" dirty="0" smtClean="0">
                <a:solidFill>
                  <a:schemeClr val="tx1"/>
                </a:solidFill>
              </a:rPr>
              <a:t> and Groups not included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CA" dirty="0" smtClean="0">
                <a:solidFill>
                  <a:schemeClr val="tx1"/>
                </a:solidFill>
              </a:rPr>
              <a:t> amount TBA soon)</a:t>
            </a:r>
            <a:endParaRPr lang="en-CA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454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7576"/>
            <a:ext cx="7624005" cy="1336956"/>
          </a:xfrm>
        </p:spPr>
        <p:txBody>
          <a:bodyPr/>
          <a:lstStyle/>
          <a:p>
            <a:r>
              <a:rPr lang="en-US" dirty="0" smtClean="0"/>
              <a:t>Campaign Methodologies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16100"/>
            <a:ext cx="8042276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Past efforts suggested to achieve the two Goals need:</a:t>
            </a:r>
          </a:p>
          <a:p>
            <a:r>
              <a:rPr lang="en-CA" dirty="0" smtClean="0"/>
              <a:t>Special volunteer position at each Wing</a:t>
            </a:r>
          </a:p>
          <a:p>
            <a:r>
              <a:rPr lang="en-CA" dirty="0"/>
              <a:t>Wing Reps to head $100K goal for 2 years</a:t>
            </a:r>
          </a:p>
          <a:p>
            <a:r>
              <a:rPr lang="en-CA" dirty="0" smtClean="0"/>
              <a:t>Realignment of certain NEC awards</a:t>
            </a:r>
          </a:p>
          <a:p>
            <a:r>
              <a:rPr lang="en-CA" dirty="0" smtClean="0"/>
              <a:t>Group Level encouragement of Wings to conduct an annual activity to raise required $10K annually</a:t>
            </a:r>
          </a:p>
          <a:p>
            <a:r>
              <a:rPr lang="en-CA" dirty="0" err="1" smtClean="0"/>
              <a:t>Airforce</a:t>
            </a:r>
            <a:r>
              <a:rPr lang="en-CA" dirty="0" smtClean="0"/>
              <a:t> magazine could be used to reach out to members-at-large, stakeholders, RCAF &amp; DND</a:t>
            </a:r>
          </a:p>
          <a:p>
            <a:endParaRPr lang="en-CA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85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0"/>
            <a:ext cx="5270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7576"/>
            <a:ext cx="7624005" cy="1336956"/>
          </a:xfrm>
        </p:spPr>
        <p:txBody>
          <a:bodyPr/>
          <a:lstStyle/>
          <a:p>
            <a:r>
              <a:rPr lang="en-US" dirty="0" smtClean="0"/>
              <a:t> Methodologies cont’d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676868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Passing the hat at annual Group meetings </a:t>
            </a:r>
            <a:r>
              <a:rPr lang="en-CA" dirty="0" smtClean="0">
                <a:solidFill>
                  <a:srgbClr val="3366FF"/>
                </a:solidFill>
              </a:rPr>
              <a:t>(Group Trustee) </a:t>
            </a:r>
            <a:r>
              <a:rPr lang="en-CA" dirty="0" smtClean="0">
                <a:solidFill>
                  <a:srgbClr val="FF0000"/>
                </a:solidFill>
              </a:rPr>
              <a:t>being done</a:t>
            </a:r>
          </a:p>
          <a:p>
            <a:r>
              <a:rPr lang="en-CA" dirty="0" smtClean="0"/>
              <a:t>Letters to COs to encourage RCAF members to contribute to the RCAF A Trust Fund in United Way campaigns </a:t>
            </a:r>
            <a:r>
              <a:rPr lang="en-CA" dirty="0" smtClean="0">
                <a:solidFill>
                  <a:srgbClr val="3366FF"/>
                </a:solidFill>
              </a:rPr>
              <a:t>(NEC) </a:t>
            </a:r>
            <a:r>
              <a:rPr lang="en-CA" dirty="0" smtClean="0">
                <a:solidFill>
                  <a:srgbClr val="FF0000"/>
                </a:solidFill>
              </a:rPr>
              <a:t>Is this &amp; are next 2 being done?</a:t>
            </a:r>
            <a:endParaRPr lang="en-CA" dirty="0" smtClean="0">
              <a:solidFill>
                <a:srgbClr val="3366FF"/>
              </a:solidFill>
            </a:endParaRPr>
          </a:p>
          <a:p>
            <a:r>
              <a:rPr lang="en-CA" dirty="0" smtClean="0"/>
              <a:t>Re-aligning awards since goals &amp; methodologies lean on participation of individual members, Wings </a:t>
            </a:r>
            <a:r>
              <a:rPr lang="en-CA" dirty="0"/>
              <a:t>&amp;</a:t>
            </a:r>
            <a:r>
              <a:rPr lang="en-CA" dirty="0" smtClean="0"/>
              <a:t> Groups (i.e. Member of the Year, Wing of the Year and Group efficiency awards) </a:t>
            </a:r>
            <a:r>
              <a:rPr lang="en-CA" dirty="0" smtClean="0">
                <a:solidFill>
                  <a:srgbClr val="3366FF"/>
                </a:solidFill>
              </a:rPr>
              <a:t>(NEC initiate)</a:t>
            </a:r>
            <a:r>
              <a:rPr lang="en-CA" dirty="0" smtClean="0">
                <a:solidFill>
                  <a:srgbClr val="FF0000"/>
                </a:solidFill>
              </a:rPr>
              <a:t>?</a:t>
            </a:r>
            <a:endParaRPr lang="en-CA" dirty="0" smtClean="0">
              <a:solidFill>
                <a:srgbClr val="3366FF"/>
              </a:solidFill>
            </a:endParaRPr>
          </a:p>
          <a:p>
            <a:r>
              <a:rPr lang="en-CA" dirty="0" smtClean="0"/>
              <a:t>Change awards criteria away from membership statistics </a:t>
            </a:r>
            <a:r>
              <a:rPr lang="en-CA" dirty="0">
                <a:solidFill>
                  <a:srgbClr val="3366FF"/>
                </a:solidFill>
              </a:rPr>
              <a:t>(NEC initiate</a:t>
            </a:r>
            <a:r>
              <a:rPr lang="en-CA" dirty="0" smtClean="0">
                <a:solidFill>
                  <a:srgbClr val="3366FF"/>
                </a:solidFill>
              </a:rPr>
              <a:t>)</a:t>
            </a:r>
            <a:r>
              <a:rPr lang="en-CA" dirty="0" smtClean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80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7576"/>
            <a:ext cx="7624005" cy="1336956"/>
          </a:xfrm>
        </p:spPr>
        <p:txBody>
          <a:bodyPr/>
          <a:lstStyle/>
          <a:p>
            <a:r>
              <a:rPr lang="en-US" dirty="0" smtClean="0"/>
              <a:t> Campaign Activities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816100"/>
            <a:ext cx="8232263" cy="43053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Member/Wing Awards </a:t>
            </a:r>
            <a:r>
              <a:rPr lang="en-CA" dirty="0"/>
              <a:t>to reflect level of donation with recognition published </a:t>
            </a:r>
            <a:r>
              <a:rPr lang="en-CA" dirty="0" smtClean="0"/>
              <a:t>on </a:t>
            </a:r>
            <a:r>
              <a:rPr lang="en-CA" dirty="0"/>
              <a:t>the Trust Fund website ($2500, $1000, $500, $</a:t>
            </a:r>
            <a:r>
              <a:rPr lang="en-CA" dirty="0" smtClean="0"/>
              <a:t>100) </a:t>
            </a:r>
          </a:p>
          <a:p>
            <a:r>
              <a:rPr lang="en-CA" dirty="0" smtClean="0"/>
              <a:t>Encourage individual donations directly to the Trust Fund for the “Continuation Flying Awards” account </a:t>
            </a:r>
          </a:p>
          <a:p>
            <a:r>
              <a:rPr lang="en-CA" dirty="0" smtClean="0"/>
              <a:t>Lottery/gaming license (i.e. win $5k air travel voucher plus a $5K prize to Wing or supported </a:t>
            </a:r>
            <a:r>
              <a:rPr lang="en-CA" dirty="0"/>
              <a:t>A</a:t>
            </a:r>
            <a:r>
              <a:rPr lang="en-CA" dirty="0" smtClean="0"/>
              <a:t>ir </a:t>
            </a:r>
            <a:r>
              <a:rPr lang="en-CA" dirty="0"/>
              <a:t>C</a:t>
            </a:r>
            <a:r>
              <a:rPr lang="en-CA" dirty="0" smtClean="0"/>
              <a:t>adet Squadron – tickets $2/ea. or 3 for $5)</a:t>
            </a:r>
          </a:p>
          <a:p>
            <a:r>
              <a:rPr lang="en-CA" dirty="0" smtClean="0"/>
              <a:t>Wings </a:t>
            </a:r>
            <a:r>
              <a:rPr lang="en-CA" dirty="0" smtClean="0">
                <a:solidFill>
                  <a:srgbClr val="FF0000"/>
                </a:solidFill>
              </a:rPr>
              <a:t>have been </a:t>
            </a:r>
            <a:r>
              <a:rPr lang="en-CA" dirty="0" smtClean="0"/>
              <a:t>requested to undertake 1 dedicated annual activity in support of the RCAFA Trust Fund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202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420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7576"/>
            <a:ext cx="7624005" cy="1336956"/>
          </a:xfrm>
        </p:spPr>
        <p:txBody>
          <a:bodyPr/>
          <a:lstStyle/>
          <a:p>
            <a:r>
              <a:rPr lang="en-US" dirty="0" smtClean="0"/>
              <a:t> Campaign Activities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16100"/>
            <a:ext cx="8042276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Consider </a:t>
            </a:r>
            <a:r>
              <a:rPr lang="en-CA" dirty="0" smtClean="0">
                <a:solidFill>
                  <a:srgbClr val="3366FF"/>
                </a:solidFill>
              </a:rPr>
              <a:t>(need to do something, we are drowning)</a:t>
            </a:r>
            <a:r>
              <a:rPr lang="en-CA" dirty="0" smtClean="0"/>
              <a:t>:</a:t>
            </a:r>
          </a:p>
          <a:p>
            <a:r>
              <a:rPr lang="en-CA" dirty="0"/>
              <a:t>S</a:t>
            </a:r>
            <a:r>
              <a:rPr lang="en-CA" dirty="0" smtClean="0"/>
              <a:t>pecial pins for Associate members who contribute a certain value and above</a:t>
            </a:r>
          </a:p>
          <a:p>
            <a:r>
              <a:rPr lang="en-CA" dirty="0" smtClean="0"/>
              <a:t>Encouraging donations through members’ Wills </a:t>
            </a:r>
            <a:r>
              <a:rPr lang="en-CA" b="1" dirty="0" smtClean="0">
                <a:solidFill>
                  <a:srgbClr val="3366FF"/>
                </a:solidFill>
              </a:rPr>
              <a:t>***</a:t>
            </a:r>
            <a:r>
              <a:rPr lang="en-CA" dirty="0" smtClean="0"/>
              <a:t> </a:t>
            </a:r>
          </a:p>
          <a:p>
            <a:r>
              <a:rPr lang="en-CA" dirty="0" smtClean="0"/>
              <a:t>Donation by every RCAFA member ($25-$50/</a:t>
            </a:r>
            <a:r>
              <a:rPr lang="en-CA" dirty="0" err="1" smtClean="0"/>
              <a:t>yr</a:t>
            </a:r>
            <a:r>
              <a:rPr lang="en-CA" dirty="0" smtClean="0"/>
              <a:t>)</a:t>
            </a:r>
          </a:p>
          <a:p>
            <a:r>
              <a:rPr lang="en-CA" dirty="0" smtClean="0"/>
              <a:t>Encourage contribution to the $100k air cadet bursary  account &amp; annually to the $10k non-designated account </a:t>
            </a:r>
            <a:r>
              <a:rPr lang="en-CA" dirty="0" smtClean="0">
                <a:solidFill>
                  <a:srgbClr val="3366FF"/>
                </a:solidFill>
              </a:rPr>
              <a:t>(Doing this right now!)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6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07576"/>
            <a:ext cx="7890705" cy="1336956"/>
          </a:xfrm>
        </p:spPr>
        <p:txBody>
          <a:bodyPr/>
          <a:lstStyle/>
          <a:p>
            <a:r>
              <a:rPr lang="en-US" dirty="0" smtClean="0"/>
              <a:t> Campaign Activities cont’d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16100"/>
            <a:ext cx="8042276" cy="430530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NEC identify stakeholders that rely on the RCAF </a:t>
            </a:r>
            <a:r>
              <a:rPr lang="en-CA" dirty="0" err="1" smtClean="0"/>
              <a:t>Assn</a:t>
            </a:r>
            <a:r>
              <a:rPr lang="en-CA" dirty="0" smtClean="0"/>
              <a:t> Trust Fund for their success &amp; approach any who may be in a position to donate </a:t>
            </a:r>
            <a:r>
              <a:rPr lang="en-CA" dirty="0" smtClean="0">
                <a:solidFill>
                  <a:srgbClr val="3366FF"/>
                </a:solidFill>
              </a:rPr>
              <a:t>(NEC)</a:t>
            </a:r>
          </a:p>
          <a:p>
            <a:r>
              <a:rPr lang="en-CA" dirty="0" smtClean="0"/>
              <a:t>Direct mail campaigns </a:t>
            </a:r>
            <a:r>
              <a:rPr lang="en-CA" dirty="0" smtClean="0">
                <a:solidFill>
                  <a:srgbClr val="3366FF"/>
                </a:solidFill>
              </a:rPr>
              <a:t>(NEC)</a:t>
            </a:r>
          </a:p>
          <a:p>
            <a:r>
              <a:rPr lang="en-CA" dirty="0" smtClean="0"/>
              <a:t>Telemarketing </a:t>
            </a:r>
            <a:r>
              <a:rPr lang="en-CA" dirty="0" smtClean="0">
                <a:solidFill>
                  <a:srgbClr val="3366FF"/>
                </a:solidFill>
              </a:rPr>
              <a:t>(Wings)</a:t>
            </a:r>
          </a:p>
          <a:p>
            <a:r>
              <a:rPr lang="en-CA" dirty="0" smtClean="0"/>
              <a:t>Online &amp; E-giving  </a:t>
            </a:r>
            <a:r>
              <a:rPr lang="en-CA" dirty="0" smtClean="0">
                <a:solidFill>
                  <a:srgbClr val="3366FF"/>
                </a:solidFill>
              </a:rPr>
              <a:t>(Trust Fund thru </a:t>
            </a:r>
            <a:r>
              <a:rPr lang="en-CA" dirty="0" err="1" smtClean="0">
                <a:solidFill>
                  <a:srgbClr val="3366FF"/>
                </a:solidFill>
              </a:rPr>
              <a:t>Canada.helps</a:t>
            </a:r>
            <a:r>
              <a:rPr lang="en-CA" dirty="0" smtClean="0">
                <a:solidFill>
                  <a:srgbClr val="3366FF"/>
                </a:solidFill>
              </a:rPr>
              <a:t> Org)</a:t>
            </a:r>
          </a:p>
          <a:p>
            <a:r>
              <a:rPr lang="en-CA" dirty="0" smtClean="0"/>
              <a:t>Grants – Foundations, Corporate &amp; Government </a:t>
            </a:r>
            <a:r>
              <a:rPr lang="en-CA" dirty="0" smtClean="0">
                <a:solidFill>
                  <a:srgbClr val="3366FF"/>
                </a:solidFill>
              </a:rPr>
              <a:t>(NEC)</a:t>
            </a:r>
          </a:p>
          <a:p>
            <a:r>
              <a:rPr lang="en-CA" dirty="0" smtClean="0"/>
              <a:t>United Way </a:t>
            </a:r>
            <a:r>
              <a:rPr lang="en-CA" dirty="0" smtClean="0">
                <a:solidFill>
                  <a:srgbClr val="3366FF"/>
                </a:solidFill>
              </a:rPr>
              <a:t>(NEC Coordinate)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09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307" y="2330893"/>
            <a:ext cx="6348097" cy="3422207"/>
          </a:xfrm>
        </p:spPr>
        <p:txBody>
          <a:bodyPr>
            <a:normAutofit/>
          </a:bodyPr>
          <a:lstStyle/>
          <a:p>
            <a:r>
              <a:rPr lang="en-US" dirty="0" smtClean="0"/>
              <a:t>Trust Fund History</a:t>
            </a:r>
          </a:p>
          <a:p>
            <a:r>
              <a:rPr lang="en-US" dirty="0" smtClean="0"/>
              <a:t>Sample of Fund Beneficiaries 2017</a:t>
            </a:r>
          </a:p>
          <a:p>
            <a:r>
              <a:rPr lang="en-US" dirty="0" smtClean="0"/>
              <a:t>Trust Fund Performance</a:t>
            </a:r>
          </a:p>
          <a:p>
            <a:r>
              <a:rPr lang="en-US" dirty="0" smtClean="0"/>
              <a:t>Trust Fund Dilemma</a:t>
            </a:r>
          </a:p>
          <a:p>
            <a:r>
              <a:rPr lang="en-US" dirty="0" smtClean="0"/>
              <a:t>Proposed Solution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25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107576"/>
            <a:ext cx="8064500" cy="1336956"/>
          </a:xfrm>
        </p:spPr>
        <p:txBody>
          <a:bodyPr/>
          <a:lstStyle/>
          <a:p>
            <a:r>
              <a:rPr lang="en-CA" dirty="0" smtClean="0"/>
              <a:t>Campaign Activities cont’d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9" y="1928022"/>
            <a:ext cx="3365500" cy="3891359"/>
          </a:xfrm>
        </p:spPr>
      </p:pic>
      <p:sp>
        <p:nvSpPr>
          <p:cNvPr id="5" name="TextBox 4"/>
          <p:cNvSpPr txBox="1"/>
          <p:nvPr/>
        </p:nvSpPr>
        <p:spPr>
          <a:xfrm>
            <a:off x="4211274" y="2061826"/>
            <a:ext cx="449649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Remember Fallen Aviators Ribbon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Members will recognize the tri-colour “air force” pattern on this ribbon;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An RCAF roundel pin adds a memorable touch;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We have 5,000 ribbons and pins;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They can be used to help raise funds for the RCAF Association Trust Fund air cadet-supporting activities;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Each year on or near 01 April (RCAF Birthday) we are hopeful participating Wings and supported Air Cadet Squadrons will offer the ribbon-pin accoutrement in exchange for a donation in memory of our aviators who lost their lives while serving Canada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Call Wendy or Dianne in </a:t>
            </a:r>
            <a:r>
              <a:rPr lang="en-CA" sz="1400" dirty="0" err="1" smtClean="0"/>
              <a:t>Kitshop</a:t>
            </a:r>
            <a:r>
              <a:rPr lang="en-CA" sz="1400" dirty="0" smtClean="0"/>
              <a:t> for pricing (1.866.351.2322) or write </a:t>
            </a:r>
            <a:r>
              <a:rPr lang="en-CA" sz="1400" dirty="0" smtClean="0">
                <a:hlinkClick r:id="rId3"/>
              </a:rPr>
              <a:t>kitshop@airforce.ca</a:t>
            </a:r>
            <a:r>
              <a:rPr lang="en-CA" sz="1400" dirty="0" smtClean="0"/>
              <a:t> </a:t>
            </a:r>
            <a:endParaRPr lang="en-CA" sz="1400" dirty="0"/>
          </a:p>
        </p:txBody>
      </p:sp>
      <p:pic>
        <p:nvPicPr>
          <p:cNvPr id="7" name="Picture 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1" y="948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71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657724"/>
          </a:xfrm>
        </p:spPr>
        <p:txBody>
          <a:bodyPr/>
          <a:lstStyle/>
          <a:p>
            <a:r>
              <a:rPr lang="en-US" dirty="0" smtClean="0"/>
              <a:t>Support the Troops </a:t>
            </a:r>
            <a:br>
              <a:rPr lang="en-US" dirty="0" smtClean="0"/>
            </a:br>
            <a:r>
              <a:rPr lang="en-US" dirty="0" smtClean="0"/>
              <a:t>Red Friday Shirts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0718" y="1949406"/>
            <a:ext cx="4356043" cy="21561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Mbr</a:t>
            </a:r>
            <a:r>
              <a:rPr lang="en-US" dirty="0" smtClean="0"/>
              <a:t> 	Non-</a:t>
            </a:r>
            <a:r>
              <a:rPr lang="en-US" dirty="0" err="1" smtClean="0"/>
              <a:t>Mbr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Tee shirt:       $18	    $25</a:t>
            </a:r>
          </a:p>
          <a:p>
            <a:pPr marL="0" indent="0">
              <a:buNone/>
            </a:pPr>
            <a:r>
              <a:rPr lang="en-US" dirty="0" smtClean="0"/>
              <a:t>Golf shirt:	$30	    $35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ne of each:	$40	     n/a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2" name="Picture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3" y="1949407"/>
            <a:ext cx="1713865" cy="202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55" y="1949407"/>
            <a:ext cx="1601100" cy="20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745783" y="4371397"/>
            <a:ext cx="8035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Sizes: Medium, Large, X-Large, XX-Large</a:t>
            </a:r>
          </a:p>
          <a:p>
            <a:r>
              <a:rPr lang="en-US" dirty="0" smtClean="0"/>
              <a:t>Golf shirt – </a:t>
            </a:r>
            <a:r>
              <a:rPr lang="en-US" dirty="0"/>
              <a:t>u</a:t>
            </a:r>
            <a:r>
              <a:rPr lang="en-US" dirty="0" smtClean="0"/>
              <a:t>nique Air Force ribbon &amp; Roundel design</a:t>
            </a:r>
          </a:p>
          <a:p>
            <a:r>
              <a:rPr lang="en-US" dirty="0" smtClean="0"/>
              <a:t>Profits to Air Cadet Continuation Flying Scholarship Fund</a:t>
            </a:r>
          </a:p>
          <a:p>
            <a:r>
              <a:rPr lang="en-US" dirty="0" smtClean="0"/>
              <a:t>Primary RCAFA TF Fund Generation Goal</a:t>
            </a:r>
          </a:p>
          <a:p>
            <a:r>
              <a:rPr lang="en-US" dirty="0" smtClean="0"/>
              <a:t>Toll free 1-800-351-2322 or email</a:t>
            </a:r>
            <a:r>
              <a:rPr lang="en-US" dirty="0" smtClean="0">
                <a:hlinkClick r:id="rId4"/>
              </a:rPr>
              <a:t>: kitshop@airforce.ca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RCAFA is indebted to Col(Ret) Chris Hadfield for his support to RCAC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50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421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22" y="1816100"/>
            <a:ext cx="8566083" cy="4178300"/>
          </a:xfrm>
        </p:spPr>
        <p:txBody>
          <a:bodyPr>
            <a:normAutofit fontScale="92500"/>
          </a:bodyPr>
          <a:lstStyle/>
          <a:p>
            <a:r>
              <a:rPr lang="en-US" dirty="0"/>
              <a:t>Donations are vital </a:t>
            </a:r>
            <a:endParaRPr lang="en-US" dirty="0" smtClean="0"/>
          </a:p>
          <a:p>
            <a:r>
              <a:rPr lang="en-US" dirty="0" smtClean="0"/>
              <a:t>Please encourage Wings &amp; Members to donate to the RCAF Association Trust Fund </a:t>
            </a:r>
          </a:p>
          <a:p>
            <a:r>
              <a:rPr lang="en-US" dirty="0" smtClean="0"/>
              <a:t>Members can easily include a donation in their Will (by codicil) to “Non-Designated” Funds and we will have flexibility to shore up low funded areas as they arise.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If members wish not to donate, we will respect their choice and submit to dissolution of the RCAF Association Trust Fund</a:t>
            </a:r>
          </a:p>
          <a:p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73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657724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2552700"/>
            <a:ext cx="8394699" cy="3441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Funds enable support, assistance &amp; promotion of:</a:t>
            </a:r>
          </a:p>
          <a:p>
            <a:r>
              <a:rPr lang="en-US" dirty="0" smtClean="0"/>
              <a:t>Young Canadians, especially Air Cadets, </a:t>
            </a:r>
          </a:p>
          <a:p>
            <a:r>
              <a:rPr lang="en-US" dirty="0" smtClean="0"/>
              <a:t>Canadian Aviation &amp; Canadian Aviation History projects 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and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RCAF Association </a:t>
            </a:r>
            <a:r>
              <a:rPr lang="en-US" dirty="0" smtClean="0">
                <a:solidFill>
                  <a:srgbClr val="0000FF"/>
                </a:solidFill>
              </a:rPr>
              <a:t>Wings*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57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68999"/>
            <a:ext cx="8042276" cy="3974602"/>
          </a:xfrm>
        </p:spPr>
        <p:txBody>
          <a:bodyPr/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Thanks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28" y="2603999"/>
            <a:ext cx="1925930" cy="2534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52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Trust Fund History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33501"/>
            <a:ext cx="8724900" cy="42798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egistered charity, established 1975 </a:t>
            </a:r>
          </a:p>
          <a:p>
            <a:r>
              <a:rPr lang="en-US" dirty="0"/>
              <a:t>S</a:t>
            </a:r>
            <a:r>
              <a:rPr lang="en-US" dirty="0" smtClean="0"/>
              <a:t>upport</a:t>
            </a:r>
            <a:r>
              <a:rPr lang="en-US" dirty="0"/>
              <a:t>, assist, promote &amp;</a:t>
            </a:r>
            <a:r>
              <a:rPr lang="en-US" dirty="0" smtClean="0"/>
              <a:t> further: </a:t>
            </a:r>
          </a:p>
          <a:p>
            <a:pPr marL="0" indent="0">
              <a:buNone/>
            </a:pPr>
            <a:r>
              <a:rPr lang="en-US" dirty="0" smtClean="0"/>
              <a:t>- train/educate young Canadians, </a:t>
            </a:r>
            <a:r>
              <a:rPr lang="en-US" dirty="0"/>
              <a:t>particularly </a:t>
            </a:r>
            <a:r>
              <a:rPr lang="en-US" dirty="0" smtClean="0"/>
              <a:t>Air Cadets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educate Canadians on RCAF aviation &amp; aviation history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5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344291" cy="1336956"/>
          </a:xfrm>
        </p:spPr>
        <p:txBody>
          <a:bodyPr/>
          <a:lstStyle/>
          <a:p>
            <a:r>
              <a:rPr lang="en-US" dirty="0" smtClean="0"/>
              <a:t>Air Cadet Support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981200"/>
            <a:ext cx="2755900" cy="1835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1500" y="3721100"/>
            <a:ext cx="4203700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05" y="3816629"/>
            <a:ext cx="401320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66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07576"/>
            <a:ext cx="7899400" cy="1336956"/>
          </a:xfrm>
        </p:spPr>
        <p:txBody>
          <a:bodyPr/>
          <a:lstStyle/>
          <a:p>
            <a:r>
              <a:rPr lang="en-US" sz="4400" dirty="0" smtClean="0"/>
              <a:t>International Bomber Command Centre  (Lincoln)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b="198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70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286625" cy="1772024"/>
          </a:xfrm>
        </p:spPr>
        <p:txBody>
          <a:bodyPr/>
          <a:lstStyle/>
          <a:p>
            <a:r>
              <a:rPr lang="en-US" sz="4000" dirty="0" smtClean="0"/>
              <a:t>Trust Fund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8" y="2159000"/>
            <a:ext cx="8459438" cy="3934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PAST PERFORMANCE: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Distributed over </a:t>
            </a:r>
            <a:r>
              <a:rPr lang="en-US" b="1" dirty="0" smtClean="0"/>
              <a:t>$1.5 million </a:t>
            </a:r>
            <a:r>
              <a:rPr lang="en-US" dirty="0" smtClean="0"/>
              <a:t>from 1975 to date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1989-2005 distributed </a:t>
            </a:r>
            <a:r>
              <a:rPr lang="en-US" b="1" dirty="0" smtClean="0"/>
              <a:t>$936K </a:t>
            </a:r>
            <a:r>
              <a:rPr lang="en-US" dirty="0" smtClean="0"/>
              <a:t>to 80 projects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63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286625" cy="1670424"/>
          </a:xfrm>
        </p:spPr>
        <p:txBody>
          <a:bodyPr/>
          <a:lstStyle/>
          <a:p>
            <a:r>
              <a:rPr lang="en-US" sz="4000" dirty="0" smtClean="0"/>
              <a:t>Trust Fund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8" y="2159000"/>
            <a:ext cx="8459438" cy="3934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CURRENT PERFORMANCE</a:t>
            </a:r>
            <a:r>
              <a:rPr lang="en-US" dirty="0" smtClean="0"/>
              <a:t>:</a:t>
            </a:r>
          </a:p>
          <a:p>
            <a:r>
              <a:rPr lang="en-US" dirty="0" smtClean="0"/>
              <a:t>Less than </a:t>
            </a:r>
            <a:r>
              <a:rPr lang="en-US" dirty="0"/>
              <a:t>$</a:t>
            </a:r>
            <a:r>
              <a:rPr lang="en-US" dirty="0" smtClean="0"/>
              <a:t>4k required annually to cover annual Trust Fund </a:t>
            </a:r>
            <a:r>
              <a:rPr lang="en-US" dirty="0"/>
              <a:t>audit </a:t>
            </a:r>
            <a:r>
              <a:rPr lang="en-US" dirty="0" smtClean="0"/>
              <a:t>(review engagement) costs;</a:t>
            </a:r>
          </a:p>
          <a:p>
            <a:r>
              <a:rPr lang="en-US" dirty="0" smtClean="0"/>
              <a:t>Other administrative costs less than $1k annually;</a:t>
            </a:r>
          </a:p>
          <a:p>
            <a:r>
              <a:rPr lang="en-US" dirty="0" smtClean="0"/>
              <a:t>These admin expenses seem to average about 5.6% of donations annually;</a:t>
            </a:r>
            <a:endParaRPr lang="en-US" dirty="0"/>
          </a:p>
          <a:p>
            <a:r>
              <a:rPr lang="en-US" dirty="0" smtClean="0"/>
              <a:t>Donations declining each year, commensurate with decline in Regular membership, may not be able </a:t>
            </a:r>
            <a:r>
              <a:rPr lang="en-US" dirty="0"/>
              <a:t>to sustain </a:t>
            </a:r>
            <a:r>
              <a:rPr lang="en-US" smtClean="0"/>
              <a:t>Trust </a:t>
            </a:r>
            <a:r>
              <a:rPr lang="en-US" dirty="0" err="1"/>
              <a:t>F</a:t>
            </a:r>
            <a:r>
              <a:rPr lang="en-US" smtClean="0"/>
              <a:t>und </a:t>
            </a:r>
            <a:r>
              <a:rPr lang="en-US" dirty="0" smtClean="0"/>
              <a:t>operations </a:t>
            </a:r>
            <a:r>
              <a:rPr lang="en-US" dirty="0"/>
              <a:t>beyond </a:t>
            </a:r>
            <a:r>
              <a:rPr lang="en-US" dirty="0">
                <a:solidFill>
                  <a:srgbClr val="FF0000"/>
                </a:solidFill>
              </a:rPr>
              <a:t>June 30, </a:t>
            </a:r>
            <a:r>
              <a:rPr lang="en-US" dirty="0" smtClean="0">
                <a:solidFill>
                  <a:srgbClr val="FF0000"/>
                </a:solidFill>
              </a:rPr>
              <a:t>2019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24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286625" cy="1746624"/>
          </a:xfrm>
        </p:spPr>
        <p:txBody>
          <a:bodyPr/>
          <a:lstStyle/>
          <a:p>
            <a:r>
              <a:rPr lang="en-US" sz="4000" dirty="0" smtClean="0"/>
              <a:t>Trust Fund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8" y="2209800"/>
            <a:ext cx="8459438" cy="3883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FUTURE?</a:t>
            </a:r>
          </a:p>
          <a:p>
            <a:r>
              <a:rPr lang="en-US" dirty="0" smtClean="0"/>
              <a:t>Trust Fund needs to be reinvigorated or dissolved;</a:t>
            </a:r>
          </a:p>
          <a:p>
            <a:r>
              <a:rPr lang="en-US" dirty="0" smtClean="0"/>
              <a:t>Reinvigoration ideally comes from sufficient numbers of people choosing to use (donate to) the fund;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07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22648"/>
          </a:xfrm>
        </p:spPr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Trust Fund Dilemma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600201"/>
            <a:ext cx="8274051" cy="43434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End FY 2017 total non-designated funds </a:t>
            </a:r>
            <a:r>
              <a:rPr lang="en-CA" dirty="0" smtClean="0">
                <a:solidFill>
                  <a:schemeClr val="tx1"/>
                </a:solidFill>
              </a:rPr>
              <a:t>~</a:t>
            </a:r>
            <a:r>
              <a:rPr lang="en-CA" b="1" dirty="0" smtClean="0">
                <a:solidFill>
                  <a:schemeClr val="tx1"/>
                </a:solidFill>
              </a:rPr>
              <a:t>$36,828</a:t>
            </a:r>
          </a:p>
          <a:p>
            <a:r>
              <a:rPr lang="en-CA" dirty="0"/>
              <a:t>End FY </a:t>
            </a:r>
            <a:r>
              <a:rPr lang="en-CA" dirty="0" smtClean="0"/>
              <a:t>2018 </a:t>
            </a:r>
            <a:r>
              <a:rPr lang="en-CA" dirty="0"/>
              <a:t>total non-designated funds </a:t>
            </a:r>
            <a:r>
              <a:rPr lang="en-CA" dirty="0" smtClean="0">
                <a:solidFill>
                  <a:srgbClr val="000000"/>
                </a:solidFill>
              </a:rPr>
              <a:t>~</a:t>
            </a:r>
            <a:r>
              <a:rPr lang="en-CA" b="1" dirty="0" smtClean="0">
                <a:solidFill>
                  <a:srgbClr val="000000"/>
                </a:solidFill>
              </a:rPr>
              <a:t>$34,264</a:t>
            </a:r>
          </a:p>
          <a:p>
            <a:r>
              <a:rPr lang="en-CA" dirty="0" smtClean="0"/>
              <a:t>The health of the fund is year-to-year, now – flat or shrinking growth, with a shrinking donation pool;</a:t>
            </a:r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/>
              <a:t>Last such crisis was in 2005, when worthy requests for donations/support had to be declined;</a:t>
            </a:r>
          </a:p>
          <a:p>
            <a:r>
              <a:rPr lang="en-CA" dirty="0" smtClean="0"/>
              <a:t>Dissolve Trust Fund </a:t>
            </a:r>
            <a:r>
              <a:rPr lang="en-CA" dirty="0"/>
              <a:t>or fund</a:t>
            </a:r>
            <a:r>
              <a:rPr lang="en-CA" dirty="0" smtClean="0"/>
              <a:t>-generate</a:t>
            </a:r>
          </a:p>
          <a:p>
            <a:r>
              <a:rPr lang="en-CA" b="1" u="sng" dirty="0"/>
              <a:t>Member</a:t>
            </a:r>
            <a:r>
              <a:rPr lang="en-CA" dirty="0"/>
              <a:t> support essential for Trust Fund to </a:t>
            </a:r>
            <a:r>
              <a:rPr lang="en-CA" dirty="0" smtClean="0"/>
              <a:t>continue</a:t>
            </a:r>
          </a:p>
          <a:p>
            <a:r>
              <a:rPr lang="en-CA" dirty="0" smtClean="0">
                <a:solidFill>
                  <a:srgbClr val="000000"/>
                </a:solidFill>
              </a:rPr>
              <a:t>Progress has been marginal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n-CA" dirty="0" smtClean="0">
                <a:solidFill>
                  <a:srgbClr val="000000"/>
                </a:solidFill>
              </a:rPr>
              <a:t> not encouraging at all</a:t>
            </a:r>
            <a:endParaRPr lang="en-CA" dirty="0">
              <a:solidFill>
                <a:srgbClr val="000000"/>
              </a:solidFill>
            </a:endParaRPr>
          </a:p>
          <a:p>
            <a:endParaRPr lang="en-CA" dirty="0">
              <a:solidFill>
                <a:srgbClr val="000000"/>
              </a:solidFill>
            </a:endParaRP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05" y="107576"/>
            <a:ext cx="787400" cy="103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71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2947</TotalTime>
  <Words>1304</Words>
  <Application>Microsoft Macintosh PowerPoint</Application>
  <PresentationFormat>On-screen Show (4:3)</PresentationFormat>
  <Paragraphs>131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Breeze</vt:lpstr>
      <vt:lpstr>RCAF Association Trust Fund</vt:lpstr>
      <vt:lpstr>Overview</vt:lpstr>
      <vt:lpstr>Trust Fund History</vt:lpstr>
      <vt:lpstr>Air Cadet Support </vt:lpstr>
      <vt:lpstr>International Bomber Command Centre  (Lincoln)</vt:lpstr>
      <vt:lpstr>Trust Fund</vt:lpstr>
      <vt:lpstr>Trust Fund</vt:lpstr>
      <vt:lpstr>Trust Fund</vt:lpstr>
      <vt:lpstr> Trust Fund Dilemma</vt:lpstr>
      <vt:lpstr>TF Survival Strategy</vt:lpstr>
      <vt:lpstr>Campaign Goal #1 </vt:lpstr>
      <vt:lpstr>Campaign Goal #1 </vt:lpstr>
      <vt:lpstr>Campaign Goal #2 </vt:lpstr>
      <vt:lpstr>Campaign Methodologies </vt:lpstr>
      <vt:lpstr>PowerPoint Presentation</vt:lpstr>
      <vt:lpstr> Methodologies cont’d</vt:lpstr>
      <vt:lpstr> Campaign Activities</vt:lpstr>
      <vt:lpstr> Campaign Activities</vt:lpstr>
      <vt:lpstr> Campaign Activities cont’d</vt:lpstr>
      <vt:lpstr>Campaign Activities cont’d</vt:lpstr>
      <vt:lpstr>Support the Troops  Red Friday Shirts</vt:lpstr>
      <vt:lpstr>Summary</vt:lpstr>
      <vt:lpstr>Summary</vt:lpstr>
      <vt:lpstr>Conclusion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M</dc:creator>
  <cp:keywords/>
  <dc:description/>
  <cp:lastModifiedBy>John M</cp:lastModifiedBy>
  <cp:revision>301</cp:revision>
  <dcterms:created xsi:type="dcterms:W3CDTF">2015-01-24T19:31:37Z</dcterms:created>
  <dcterms:modified xsi:type="dcterms:W3CDTF">2018-05-10T17:46:05Z</dcterms:modified>
  <cp:category/>
</cp:coreProperties>
</file>